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88" r:id="rId5"/>
    <p:sldId id="259" r:id="rId6"/>
    <p:sldId id="260" r:id="rId7"/>
    <p:sldId id="261" r:id="rId8"/>
    <p:sldId id="289" r:id="rId9"/>
    <p:sldId id="262" r:id="rId10"/>
    <p:sldId id="263" r:id="rId11"/>
    <p:sldId id="264" r:id="rId12"/>
    <p:sldId id="265" r:id="rId13"/>
    <p:sldId id="266" r:id="rId14"/>
    <p:sldId id="301" r:id="rId15"/>
    <p:sldId id="285" r:id="rId16"/>
    <p:sldId id="290" r:id="rId17"/>
    <p:sldId id="291" r:id="rId18"/>
    <p:sldId id="292" r:id="rId19"/>
    <p:sldId id="293" r:id="rId20"/>
    <p:sldId id="294" r:id="rId21"/>
    <p:sldId id="267" r:id="rId22"/>
    <p:sldId id="268" r:id="rId23"/>
    <p:sldId id="269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79" r:id="rId32"/>
    <p:sldId id="287" r:id="rId33"/>
    <p:sldId id="296" r:id="rId34"/>
    <p:sldId id="281" r:id="rId35"/>
    <p:sldId id="297" r:id="rId36"/>
    <p:sldId id="298" r:id="rId37"/>
    <p:sldId id="299" r:id="rId38"/>
    <p:sldId id="300" r:id="rId39"/>
    <p:sldId id="282" r:id="rId40"/>
    <p:sldId id="284" r:id="rId41"/>
    <p:sldId id="295" r:id="rId42"/>
  </p:sldIdLst>
  <p:sldSz cx="17337088" cy="975201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GT Eesti Pro Display Light" pitchFamily="2" charset="0"/>
      <p:regular r:id="rId52"/>
      <p:italic r:id="rId53"/>
    </p:embeddedFont>
    <p:embeddedFont>
      <p:font typeface="JetBrains Mono" panose="020B05090201020500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38">
          <p15:clr>
            <a:srgbClr val="A4A3A4"/>
          </p15:clr>
        </p15:guide>
        <p15:guide id="2" orient="horz" pos="73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Z6zBI12qCUoOh3/zJWUlvOoG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94754"/>
  </p:normalViewPr>
  <p:slideViewPr>
    <p:cSldViewPr snapToGrid="0">
      <p:cViewPr varScale="1">
        <p:scale>
          <a:sx n="72" d="100"/>
          <a:sy n="72" d="100"/>
        </p:scale>
        <p:origin x="480" y="208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 sz="2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Font typeface="Arial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6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75"/>
              <a:buNone/>
              <a:defRPr sz="2275"/>
            </a:lvl5pPr>
            <a:lvl6pPr lvl="5" algn="ctr">
              <a:lnSpc>
                <a:spcPct val="94945"/>
              </a:lnSpc>
              <a:spcBef>
                <a:spcPts val="800"/>
              </a:spcBef>
              <a:spcAft>
                <a:spcPts val="0"/>
              </a:spcAft>
              <a:buSzPts val="2275"/>
              <a:buFont typeface="Arial"/>
              <a:buNone/>
              <a:defRPr sz="2275"/>
            </a:lvl6pPr>
            <a:lvl7pPr lvl="6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7pPr>
            <a:lvl8pPr lvl="7" algn="ctr">
              <a:lnSpc>
                <a:spcPct val="94945"/>
              </a:lnSpc>
              <a:spcBef>
                <a:spcPts val="600"/>
              </a:spcBef>
              <a:spcAft>
                <a:spcPts val="0"/>
              </a:spcAft>
              <a:buSzPts val="2275"/>
              <a:buNone/>
              <a:defRPr sz="2275"/>
            </a:lvl8pPr>
            <a:lvl9pPr lvl="8" algn="ctr">
              <a:lnSpc>
                <a:spcPct val="94945"/>
              </a:lnSpc>
              <a:spcBef>
                <a:spcPts val="600"/>
              </a:spcBef>
              <a:spcAft>
                <a:spcPts val="600"/>
              </a:spcAft>
              <a:buSzPts val="2275"/>
              <a:buNone/>
              <a:defRPr sz="2275"/>
            </a:lvl9pPr>
          </a:lstStyle>
          <a:p>
            <a:endParaRPr/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950" y="1392864"/>
            <a:ext cx="1896414" cy="125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пиктограммы">
  <p:cSld name="3 пиктограммы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7553325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>
            <a:spLocks noGrp="1"/>
          </p:cNvSpPr>
          <p:nvPr>
            <p:ph type="pic" idx="4"/>
          </p:nvPr>
        </p:nvSpPr>
        <p:spPr>
          <a:xfrm>
            <a:off x="7553324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5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>
            <a:spLocks noGrp="1"/>
          </p:cNvSpPr>
          <p:nvPr>
            <p:ph type="pic" idx="6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диаграмма">
  <p:cSld name="Текст и диаграмма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>
            <a:spLocks noGrp="1"/>
          </p:cNvSpPr>
          <p:nvPr>
            <p:ph type="chart" idx="2"/>
          </p:nvPr>
        </p:nvSpPr>
        <p:spPr>
          <a:xfrm>
            <a:off x="6256338" y="2298699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2 диаграммы">
  <p:cSld name="Текст и 2 диаграммы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>
            <a:spLocks noGrp="1"/>
          </p:cNvSpPr>
          <p:nvPr>
            <p:ph type="chart" idx="2"/>
          </p:nvPr>
        </p:nvSpPr>
        <p:spPr>
          <a:xfrm>
            <a:off x="6256338" y="2298700"/>
            <a:ext cx="10001250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>
            <a:spLocks noGrp="1"/>
          </p:cNvSpPr>
          <p:nvPr>
            <p:ph type="chart" idx="3"/>
          </p:nvPr>
        </p:nvSpPr>
        <p:spPr>
          <a:xfrm>
            <a:off x="6256338" y="5454206"/>
            <a:ext cx="10001250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диаграммы">
  <p:cSld name="4 диаграммы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chart" idx="2"/>
          </p:nvPr>
        </p:nvSpPr>
        <p:spPr>
          <a:xfrm>
            <a:off x="8874124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chart" idx="3"/>
          </p:nvPr>
        </p:nvSpPr>
        <p:spPr>
          <a:xfrm>
            <a:off x="8874124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chart" idx="4"/>
          </p:nvPr>
        </p:nvSpPr>
        <p:spPr>
          <a:xfrm>
            <a:off x="1081088" y="2298700"/>
            <a:ext cx="7383463" cy="26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>
            <a:spLocks noGrp="1"/>
          </p:cNvSpPr>
          <p:nvPr>
            <p:ph type="chart" idx="5"/>
          </p:nvPr>
        </p:nvSpPr>
        <p:spPr>
          <a:xfrm>
            <a:off x="1081088" y="5454206"/>
            <a:ext cx="7383463" cy="30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объект">
  <p:cSld name="9_Заголовок и объект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12580936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>
            <a:spLocks noGrp="1"/>
          </p:cNvSpPr>
          <p:nvPr>
            <p:ph type="chart" idx="2"/>
          </p:nvPr>
        </p:nvSpPr>
        <p:spPr>
          <a:xfrm>
            <a:off x="1081088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chart" idx="3"/>
          </p:nvPr>
        </p:nvSpPr>
        <p:spPr>
          <a:xfrm>
            <a:off x="8874125" y="2298700"/>
            <a:ext cx="7381875" cy="44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Заголовок и объект">
  <p:cSld name="15_Заголовок и объект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081088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>
            <a:spLocks noGrp="1"/>
          </p:cNvSpPr>
          <p:nvPr>
            <p:ph type="chart" idx="2"/>
          </p:nvPr>
        </p:nvSpPr>
        <p:spPr>
          <a:xfrm>
            <a:off x="1081088" y="3796748"/>
            <a:ext cx="7381875" cy="469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>
            <a:spLocks noGrp="1"/>
          </p:cNvSpPr>
          <p:nvPr>
            <p:ph type="chart" idx="3"/>
          </p:nvPr>
        </p:nvSpPr>
        <p:spPr>
          <a:xfrm>
            <a:off x="8874125" y="3796748"/>
            <a:ext cx="7381875" cy="469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4"/>
          </p:nvPr>
        </p:nvSpPr>
        <p:spPr>
          <a:xfrm>
            <a:off x="8874125" y="2298701"/>
            <a:ext cx="7381875" cy="11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зображения и подписи">
  <p:cSld name="3 изображения и подписи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1"/>
          </p:nvPr>
        </p:nvSpPr>
        <p:spPr>
          <a:xfrm>
            <a:off x="1081088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2"/>
          </p:nvPr>
        </p:nvSpPr>
        <p:spPr>
          <a:xfrm>
            <a:off x="6265863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3"/>
          </p:nvPr>
        </p:nvSpPr>
        <p:spPr>
          <a:xfrm>
            <a:off x="11442701" y="7042826"/>
            <a:ext cx="4814887" cy="144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>
            <a:spLocks noGrp="1"/>
          </p:cNvSpPr>
          <p:nvPr>
            <p:ph type="pic" idx="4"/>
          </p:nvPr>
        </p:nvSpPr>
        <p:spPr>
          <a:xfrm>
            <a:off x="108108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>
            <a:spLocks noGrp="1"/>
          </p:cNvSpPr>
          <p:nvPr>
            <p:ph type="pic" idx="5"/>
          </p:nvPr>
        </p:nvSpPr>
        <p:spPr>
          <a:xfrm>
            <a:off x="6256338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2"/>
          <p:cNvSpPr>
            <a:spLocks noGrp="1"/>
          </p:cNvSpPr>
          <p:nvPr>
            <p:ph type="pic" idx="6"/>
          </p:nvPr>
        </p:nvSpPr>
        <p:spPr>
          <a:xfrm>
            <a:off x="11441113" y="2298700"/>
            <a:ext cx="4814887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ом">
  <p:cSld name="Слайд с заголовком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-разделитель">
  <p:cSld name="Слайд-разделитель">
    <p:bg>
      <p:bgPr>
        <a:solidFill>
          <a:srgbClr val="001A3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ctrTitle"/>
          </p:nvPr>
        </p:nvSpPr>
        <p:spPr>
          <a:xfrm>
            <a:off x="3663950" y="2298701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объекта_1">
  <p:cSld name="Заголовок и 2 объекта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7381875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874125" y="2298700"/>
            <a:ext cx="7383463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2 объекта_2">
  <p:cSld name="Заголовок и  2 объекта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6256338" y="2298700"/>
            <a:ext cx="100012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—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1081089" y="2298700"/>
            <a:ext cx="481488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7553325" y="2298700"/>
            <a:ext cx="8704262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081087" y="2298700"/>
            <a:ext cx="4814887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7556818" y="8982075"/>
            <a:ext cx="515944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612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объект">
  <p:cSld name="10_Заголовок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2377738" y="2298699"/>
            <a:ext cx="3879850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—"/>
              <a:defRPr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1095004" y="2298699"/>
            <a:ext cx="998574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иктограмм">
  <p:cSld name="6 пиктограмм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1081088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>
            <a:spLocks noGrp="1"/>
          </p:cNvSpPr>
          <p:nvPr>
            <p:ph type="pic" idx="3"/>
          </p:nvPr>
        </p:nvSpPr>
        <p:spPr>
          <a:xfrm>
            <a:off x="1081087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4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5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6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7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8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9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>
            <a:spLocks noGrp="1"/>
          </p:cNvSpPr>
          <p:nvPr>
            <p:ph type="pic" idx="13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4"/>
          </p:nvPr>
        </p:nvSpPr>
        <p:spPr>
          <a:xfrm>
            <a:off x="14044509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15"/>
          </p:nvPr>
        </p:nvSpPr>
        <p:spPr>
          <a:xfrm>
            <a:off x="14044509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иктограммы">
  <p:cSld name="пиктограммы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>
            <a:spLocks noGrp="1"/>
          </p:cNvSpPr>
          <p:nvPr>
            <p:ph type="pic" idx="2"/>
          </p:nvPr>
        </p:nvSpPr>
        <p:spPr>
          <a:xfrm>
            <a:off x="1081087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4"/>
          <p:cNvSpPr>
            <a:spLocks noGrp="1"/>
          </p:cNvSpPr>
          <p:nvPr>
            <p:ph type="pic" idx="3"/>
          </p:nvPr>
        </p:nvSpPr>
        <p:spPr>
          <a:xfrm>
            <a:off x="3663950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>
            <a:spLocks noGrp="1"/>
          </p:cNvSpPr>
          <p:nvPr>
            <p:ph type="pic" idx="4"/>
          </p:nvPr>
        </p:nvSpPr>
        <p:spPr>
          <a:xfrm>
            <a:off x="6265903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4"/>
          <p:cNvSpPr>
            <a:spLocks noGrp="1"/>
          </p:cNvSpPr>
          <p:nvPr>
            <p:ph type="pic" idx="5"/>
          </p:nvPr>
        </p:nvSpPr>
        <p:spPr>
          <a:xfrm>
            <a:off x="8867671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4"/>
          <p:cNvSpPr>
            <a:spLocks noGrp="1"/>
          </p:cNvSpPr>
          <p:nvPr>
            <p:ph type="pic" idx="6"/>
          </p:nvPr>
        </p:nvSpPr>
        <p:spPr>
          <a:xfrm>
            <a:off x="11448946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7"/>
          </p:nvPr>
        </p:nvSpPr>
        <p:spPr>
          <a:xfrm>
            <a:off x="14044509" y="2306467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6" name="Google Shape;86;p34"/>
          <p:cNvSpPr>
            <a:spLocks noGrp="1"/>
          </p:cNvSpPr>
          <p:nvPr>
            <p:ph type="pic" idx="8"/>
          </p:nvPr>
        </p:nvSpPr>
        <p:spPr>
          <a:xfrm>
            <a:off x="1081087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9"/>
          </p:nvPr>
        </p:nvSpPr>
        <p:spPr>
          <a:xfrm>
            <a:off x="3663950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>
            <a:spLocks noGrp="1"/>
          </p:cNvSpPr>
          <p:nvPr>
            <p:ph type="pic" idx="13"/>
          </p:nvPr>
        </p:nvSpPr>
        <p:spPr>
          <a:xfrm>
            <a:off x="6265903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4"/>
          <p:cNvSpPr>
            <a:spLocks noGrp="1"/>
          </p:cNvSpPr>
          <p:nvPr>
            <p:ph type="pic" idx="14"/>
          </p:nvPr>
        </p:nvSpPr>
        <p:spPr>
          <a:xfrm>
            <a:off x="8867671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15"/>
          </p:nvPr>
        </p:nvSpPr>
        <p:spPr>
          <a:xfrm>
            <a:off x="11448946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4"/>
          <p:cNvSpPr>
            <a:spLocks noGrp="1"/>
          </p:cNvSpPr>
          <p:nvPr>
            <p:ph type="pic" idx="16"/>
          </p:nvPr>
        </p:nvSpPr>
        <p:spPr>
          <a:xfrm>
            <a:off x="14044509" y="4035513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4"/>
          <p:cNvSpPr>
            <a:spLocks noGrp="1"/>
          </p:cNvSpPr>
          <p:nvPr>
            <p:ph type="pic" idx="17"/>
          </p:nvPr>
        </p:nvSpPr>
        <p:spPr>
          <a:xfrm>
            <a:off x="1081087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>
            <a:spLocks noGrp="1"/>
          </p:cNvSpPr>
          <p:nvPr>
            <p:ph type="pic" idx="18"/>
          </p:nvPr>
        </p:nvSpPr>
        <p:spPr>
          <a:xfrm>
            <a:off x="3663950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4"/>
          <p:cNvSpPr>
            <a:spLocks noGrp="1"/>
          </p:cNvSpPr>
          <p:nvPr>
            <p:ph type="pic" idx="19"/>
          </p:nvPr>
        </p:nvSpPr>
        <p:spPr>
          <a:xfrm>
            <a:off x="6265903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4"/>
          <p:cNvSpPr>
            <a:spLocks noGrp="1"/>
          </p:cNvSpPr>
          <p:nvPr>
            <p:ph type="pic" idx="20"/>
          </p:nvPr>
        </p:nvSpPr>
        <p:spPr>
          <a:xfrm>
            <a:off x="8867671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4"/>
          <p:cNvSpPr>
            <a:spLocks noGrp="1"/>
          </p:cNvSpPr>
          <p:nvPr>
            <p:ph type="pic" idx="21"/>
          </p:nvPr>
        </p:nvSpPr>
        <p:spPr>
          <a:xfrm>
            <a:off x="11448946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pic" idx="22"/>
          </p:nvPr>
        </p:nvSpPr>
        <p:spPr>
          <a:xfrm>
            <a:off x="14044509" y="5764559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>
            <a:spLocks noGrp="1"/>
          </p:cNvSpPr>
          <p:nvPr>
            <p:ph type="pic" idx="23"/>
          </p:nvPr>
        </p:nvSpPr>
        <p:spPr>
          <a:xfrm>
            <a:off x="1081087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>
            <a:spLocks noGrp="1"/>
          </p:cNvSpPr>
          <p:nvPr>
            <p:ph type="pic" idx="24"/>
          </p:nvPr>
        </p:nvSpPr>
        <p:spPr>
          <a:xfrm>
            <a:off x="3663950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4"/>
          <p:cNvSpPr>
            <a:spLocks noGrp="1"/>
          </p:cNvSpPr>
          <p:nvPr>
            <p:ph type="pic" idx="25"/>
          </p:nvPr>
        </p:nvSpPr>
        <p:spPr>
          <a:xfrm>
            <a:off x="6265903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4"/>
          <p:cNvSpPr>
            <a:spLocks noGrp="1"/>
          </p:cNvSpPr>
          <p:nvPr>
            <p:ph type="pic" idx="26"/>
          </p:nvPr>
        </p:nvSpPr>
        <p:spPr>
          <a:xfrm>
            <a:off x="8867671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>
            <a:spLocks noGrp="1"/>
          </p:cNvSpPr>
          <p:nvPr>
            <p:ph type="pic" idx="27"/>
          </p:nvPr>
        </p:nvSpPr>
        <p:spPr>
          <a:xfrm>
            <a:off x="11448946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>
            <a:spLocks noGrp="1"/>
          </p:cNvSpPr>
          <p:nvPr>
            <p:ph type="pic" idx="28"/>
          </p:nvPr>
        </p:nvSpPr>
        <p:spPr>
          <a:xfrm>
            <a:off x="14044509" y="7493605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иктограммы">
  <p:cSld name="4 пиктограммы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1"/>
          </p:nvPr>
        </p:nvSpPr>
        <p:spPr>
          <a:xfrm>
            <a:off x="3663951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>
            <a:spLocks noGrp="1"/>
          </p:cNvSpPr>
          <p:nvPr>
            <p:ph type="pic" idx="2"/>
          </p:nvPr>
        </p:nvSpPr>
        <p:spPr>
          <a:xfrm>
            <a:off x="3663950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3"/>
          </p:nvPr>
        </p:nvSpPr>
        <p:spPr>
          <a:xfrm>
            <a:off x="6265904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>
            <a:spLocks noGrp="1"/>
          </p:cNvSpPr>
          <p:nvPr>
            <p:ph type="pic" idx="4"/>
          </p:nvPr>
        </p:nvSpPr>
        <p:spPr>
          <a:xfrm>
            <a:off x="6265903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5"/>
          </p:nvPr>
        </p:nvSpPr>
        <p:spPr>
          <a:xfrm>
            <a:off x="8867672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>
            <a:spLocks noGrp="1"/>
          </p:cNvSpPr>
          <p:nvPr>
            <p:ph type="pic" idx="6"/>
          </p:nvPr>
        </p:nvSpPr>
        <p:spPr>
          <a:xfrm>
            <a:off x="8867671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7"/>
          </p:nvPr>
        </p:nvSpPr>
        <p:spPr>
          <a:xfrm>
            <a:off x="11448947" y="5037363"/>
            <a:ext cx="2206800" cy="305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>
            <a:spLocks noGrp="1"/>
          </p:cNvSpPr>
          <p:nvPr>
            <p:ph type="pic" idx="8"/>
          </p:nvPr>
        </p:nvSpPr>
        <p:spPr>
          <a:xfrm>
            <a:off x="11448946" y="3619880"/>
            <a:ext cx="1296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080000" y="2298700"/>
            <a:ext cx="15176499" cy="619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—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6" pos="5461">
          <p15:clr>
            <a:srgbClr val="F26B43"/>
          </p15:clr>
        </p15:guide>
        <p15:guide id="7" pos="2059">
          <p15:clr>
            <a:srgbClr val="F26B43"/>
          </p15:clr>
        </p15:guide>
        <p15:guide id="8" pos="1269">
          <p15:clr>
            <a:srgbClr val="F26B43"/>
          </p15:clr>
        </p15:guide>
        <p15:guide id="9" pos="1498">
          <p15:clr>
            <a:srgbClr val="F26B43"/>
          </p15:clr>
        </p15:guide>
        <p15:guide id="10" pos="2308">
          <p15:clr>
            <a:srgbClr val="F26B43"/>
          </p15:clr>
        </p15:guide>
        <p15:guide id="11" pos="2898">
          <p15:clr>
            <a:srgbClr val="F26B43"/>
          </p15:clr>
        </p15:guide>
        <p15:guide id="12" pos="3124">
          <p15:clr>
            <a:srgbClr val="F26B43"/>
          </p15:clr>
        </p15:guide>
        <p15:guide id="13" pos="3714">
          <p15:clr>
            <a:srgbClr val="F26B43"/>
          </p15:clr>
        </p15:guide>
        <p15:guide id="14" pos="3941">
          <p15:clr>
            <a:srgbClr val="F26B43"/>
          </p15:clr>
        </p15:guide>
        <p15:guide id="15" pos="4529">
          <p15:clr>
            <a:srgbClr val="F26B43"/>
          </p15:clr>
        </p15:guide>
        <p15:guide id="16" pos="4758">
          <p15:clr>
            <a:srgbClr val="F26B43"/>
          </p15:clr>
        </p15:guide>
        <p15:guide id="17" pos="5331">
          <p15:clr>
            <a:srgbClr val="F26B43"/>
          </p15:clr>
        </p15:guide>
        <p15:guide id="18" pos="5590">
          <p15:clr>
            <a:srgbClr val="F26B43"/>
          </p15:clr>
        </p15:guide>
        <p15:guide id="19" pos="9655">
          <p15:clr>
            <a:srgbClr val="F26B43"/>
          </p15:clr>
        </p15:guide>
        <p15:guide id="20" pos="9425">
          <p15:clr>
            <a:srgbClr val="F26B43"/>
          </p15:clr>
        </p15:guide>
        <p15:guide id="21" pos="8835">
          <p15:clr>
            <a:srgbClr val="F26B43"/>
          </p15:clr>
        </p15:guide>
        <p15:guide id="22" pos="8606">
          <p15:clr>
            <a:srgbClr val="F26B43"/>
          </p15:clr>
        </p15:guide>
        <p15:guide id="23" pos="8023">
          <p15:clr>
            <a:srgbClr val="F26B43"/>
          </p15:clr>
        </p15:guide>
        <p15:guide id="24" pos="7797">
          <p15:clr>
            <a:srgbClr val="F26B43"/>
          </p15:clr>
        </p15:guide>
        <p15:guide id="25" pos="7207">
          <p15:clr>
            <a:srgbClr val="F26B43"/>
          </p15:clr>
        </p15:guide>
        <p15:guide id="26" pos="6980">
          <p15:clr>
            <a:srgbClr val="F26B43"/>
          </p15:clr>
        </p15:guide>
        <p15:guide id="27" pos="6389">
          <p15:clr>
            <a:srgbClr val="F26B43"/>
          </p15:clr>
        </p15:guide>
        <p15:guide id="28" pos="6163">
          <p15:clr>
            <a:srgbClr val="F26B43"/>
          </p15:clr>
        </p15:guide>
        <p15:guide id="29" orient="horz" pos="1077">
          <p15:clr>
            <a:srgbClr val="F26B43"/>
          </p15:clr>
        </p15:guide>
        <p15:guide id="30" orient="horz" pos="1448">
          <p15:clr>
            <a:srgbClr val="F26B43"/>
          </p15:clr>
        </p15:guide>
        <p15:guide id="31" orient="horz" pos="5861">
          <p15:clr>
            <a:srgbClr val="F26B43"/>
          </p15:clr>
        </p15:guide>
        <p15:guide id="32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wunderfund/blog/328404/" TargetMode="External"/><Relationship Id="rId2" Type="http://schemas.openxmlformats.org/officeDocument/2006/relationships/hyperlink" Target="https://www.rupython.com/465-465.html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simple-benchmark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ademia.edu/29612806/%D0%93%D0%B2%D0%B8%D0%B4%D0%BE_%D0%B2%D0%B0%D0%BD_%D0%A0%D0%BE%D1%81%D1%81%D1%83%D0%BC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663950" y="2763077"/>
            <a:ext cx="11298238" cy="307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</a:pPr>
            <a:r>
              <a:rPr lang="ru-RU" sz="6600" dirty="0"/>
              <a:t>Парадигмы программирования, функциональная парадигма</a:t>
            </a:r>
            <a:endParaRPr sz="6600" dirty="0"/>
          </a:p>
        </p:txBody>
      </p:sp>
      <p:sp>
        <p:nvSpPr>
          <p:cNvPr id="182" name="Google Shape;182;p1"/>
          <p:cNvSpPr txBox="1">
            <a:spLocks noGrp="1"/>
          </p:cNvSpPr>
          <p:nvPr>
            <p:ph type="subTitle" idx="1"/>
          </p:nvPr>
        </p:nvSpPr>
        <p:spPr>
          <a:xfrm>
            <a:off x="3733800" y="6223908"/>
            <a:ext cx="11228388" cy="137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ru-RU" dirty="0" err="1"/>
              <a:t>Якупов</a:t>
            </a:r>
            <a:r>
              <a:rPr lang="ru-RU" dirty="0"/>
              <a:t> Павел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592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ООП мы обсудим с вами несколько позже, а пока можно поговорить про функциональное программирование. В рамках функционального программирования выполнение программы – это процесс вычисления, который трактуется как вычисление значений функций в математическом понимании последних (в отличие от функций как подпрограмм в процедурном программировании). Языки, которые были созданы для полноценной реализации этой парадигмы– это </a:t>
            </a:r>
            <a:r>
              <a:rPr lang="en" sz="3200" dirty="0">
                <a:latin typeface="GT Eesti Pro Display Light" pitchFamily="2" charset="0"/>
              </a:rPr>
              <a:t>Haskell, Lisp</a:t>
            </a:r>
            <a:r>
              <a:rPr lang="ru-RU" sz="3200" dirty="0">
                <a:latin typeface="GT Eesti Pro Display Light" pitchFamily="2" charset="0"/>
              </a:rPr>
              <a:t>, </a:t>
            </a:r>
            <a:r>
              <a:rPr lang="en-US" sz="3200" strike="sngStrike" dirty="0">
                <a:latin typeface="GT Eesti Pro Display Light" pitchFamily="2" charset="0"/>
              </a:rPr>
              <a:t>JavaScript</a:t>
            </a:r>
            <a:r>
              <a:rPr lang="ru-RU" sz="3200" strike="sngStrike" dirty="0">
                <a:latin typeface="GT Eesti Pro Display Light" pitchFamily="2" charset="0"/>
              </a:rPr>
              <a:t>,</a:t>
            </a:r>
            <a:r>
              <a:rPr lang="en-US" sz="3200" strike="sngStrike" dirty="0">
                <a:latin typeface="GT Eesti Pro Display Light" pitchFamily="2" charset="0"/>
              </a:rPr>
              <a:t> </a:t>
            </a:r>
            <a:r>
              <a:rPr lang="en-US" sz="3200" dirty="0">
                <a:latin typeface="GT Eesti Pro Display Light" pitchFamily="2" charset="0"/>
              </a:rPr>
              <a:t>Java( </a:t>
            </a:r>
            <a:r>
              <a:rPr lang="ru-RU" sz="3200" dirty="0">
                <a:latin typeface="GT Eesti Pro Display Light" pitchFamily="2" charset="0"/>
              </a:rPr>
              <a:t>только начиная в основном с 8 версии), и многие другие.</a:t>
            </a:r>
          </a:p>
        </p:txBody>
      </p:sp>
    </p:spTree>
    <p:extLst>
      <p:ext uri="{BB962C8B-B14F-4D97-AF65-F5344CB8AC3E}">
        <p14:creationId xmlns:p14="http://schemas.microsoft.com/office/powerpoint/2010/main" val="11327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592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Хорошо, я собираюсь создавать </a:t>
            </a:r>
            <a:r>
              <a:rPr lang="ru-RU" sz="3200" dirty="0" err="1">
                <a:latin typeface="GT Eesti Pro Display Light" pitchFamily="2" charset="0"/>
              </a:rPr>
              <a:t>мультипарадигмальный</a:t>
            </a:r>
            <a:r>
              <a:rPr lang="ru-RU" sz="3200" dirty="0">
                <a:latin typeface="GT Eesti Pro Display Light" pitchFamily="2" charset="0"/>
              </a:rPr>
              <a:t> язык программирования, т.е.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он должен поддерживать сразу несколько парадигм, если собирается стать известным и популярным коммерческим языком программирования. Какими качествами должен обладать язык, чтобы быть признанным как функциональный? В нем просто должны быть функции?</a:t>
            </a:r>
          </a:p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Вовсе нет. Функции есть практически в любых высокоуровневых языках программирования. Но в языках с развитой функциональной парадигмой есть ряд 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особенностей, которые и позволяют носить им это гордое звание:</a:t>
            </a:r>
          </a:p>
        </p:txBody>
      </p:sp>
    </p:spTree>
    <p:extLst>
      <p:ext uri="{BB962C8B-B14F-4D97-AF65-F5344CB8AC3E}">
        <p14:creationId xmlns:p14="http://schemas.microsoft.com/office/powerpoint/2010/main" val="310940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Основы функционального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8332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latin typeface="GT Eesti Pro Display Light" pitchFamily="2" charset="0"/>
              </a:rPr>
              <a:t>Функции являются объектами первого класса (</a:t>
            </a:r>
            <a:r>
              <a:rPr lang="en" sz="3000" dirty="0">
                <a:latin typeface="GT Eesti Pro Display Light" pitchFamily="2" charset="0"/>
              </a:rPr>
              <a:t>First Class Object). </a:t>
            </a:r>
            <a:r>
              <a:rPr lang="ru-RU" sz="3000" dirty="0">
                <a:latin typeface="GT Eesti Pro Display Light" pitchFamily="2" charset="0"/>
              </a:rPr>
              <a:t>Это означает, что с функциями вы можете работать, также как и с данными: передавать их в качестве аргументов другим функциям, присваивать переменным и т.п.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latin typeface="GT Eesti Pro Display Light" pitchFamily="2" charset="0"/>
              </a:rPr>
              <a:t>Рекурсия является основным подходом для управления вычислениями, а не циклы и условные операторы.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latin typeface="GT Eesti Pro Display Light" pitchFamily="2" charset="0"/>
              </a:rPr>
              <a:t>Используются функции высшего порядка (</a:t>
            </a:r>
            <a:r>
              <a:rPr lang="en" sz="3000" dirty="0">
                <a:latin typeface="GT Eesti Pro Display Light" pitchFamily="2" charset="0"/>
              </a:rPr>
              <a:t>High Order Functions). </a:t>
            </a:r>
            <a:r>
              <a:rPr lang="ru-RU" sz="3000" dirty="0">
                <a:latin typeface="GT Eesti Pro Display Light" pitchFamily="2" charset="0"/>
              </a:rPr>
              <a:t>Функции высшего порядка – это функций, которые могут в качестве аргументов принимать другие функции.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latin typeface="GT Eesti Pro Display Light" pitchFamily="2" charset="0"/>
              </a:rPr>
              <a:t>Функции являются “чистыми” (</a:t>
            </a:r>
            <a:r>
              <a:rPr lang="en" sz="3000" dirty="0">
                <a:latin typeface="GT Eesti Pro Display Light" pitchFamily="2" charset="0"/>
              </a:rPr>
              <a:t>Pure Functions) – </a:t>
            </a:r>
            <a:r>
              <a:rPr lang="ru-RU" sz="3000" dirty="0">
                <a:latin typeface="GT Eesti Pro Display Light" pitchFamily="2" charset="0"/>
              </a:rPr>
              <a:t>т.е. не имеют побочных эффектов (иногда говорят: не имеют сайд-эффектов).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latin typeface="GT Eesti Pro Display Light" pitchFamily="2" charset="0"/>
              </a:rPr>
              <a:t>Акцент на том, что должно быть вычислено, а не на том, как вычислять.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0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0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416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3600" dirty="0">
                <a:latin typeface="GT Eesti Pro Display Light" pitchFamily="2" charset="0"/>
              </a:rPr>
              <a:t>Python </a:t>
            </a:r>
            <a:r>
              <a:rPr lang="ru-RU" sz="3600" dirty="0">
                <a:latin typeface="GT Eesti Pro Display Light" pitchFamily="2" charset="0"/>
              </a:rPr>
              <a:t>не является языком, который был задуман только для для функционального программирования. Однако его возможностей вполне хватает для того, чтобы писать программы в функциональном стиле. </a:t>
            </a:r>
            <a:r>
              <a:rPr lang="ru-RU" sz="3600" strike="sngStrike" dirty="0">
                <a:latin typeface="GT Eesti Pro Display Light" pitchFamily="2" charset="0"/>
              </a:rPr>
              <a:t>Лучше только в </a:t>
            </a:r>
            <a:r>
              <a:rPr lang="en-US" sz="3600" strike="sngStrike" dirty="0">
                <a:latin typeface="GT Eesti Pro Display Light" pitchFamily="2" charset="0"/>
              </a:rPr>
              <a:t>JavaScript</a:t>
            </a:r>
            <a:r>
              <a:rPr lang="ru-RU" sz="3600" strike="sngStrike" dirty="0">
                <a:latin typeface="GT Eesti Pro Display Light" pitchFamily="2" charset="0"/>
              </a:rPr>
              <a:t>, который в обновленной версии все забирает у старшего брата</a:t>
            </a:r>
            <a:r>
              <a:rPr lang="en-US" sz="3600" strike="sngStrike" dirty="0">
                <a:latin typeface="GT Eesti Pro Display Light" pitchFamily="2" charset="0"/>
              </a:rPr>
              <a:t>.</a:t>
            </a:r>
            <a:endParaRPr lang="ru-RU" sz="3600" strike="sngStrike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7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C2FE0-54EE-F540-80E5-8398EA2A1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Функции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037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Области видимости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74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При создании пользовательских функций необходимо понимать принцип доступности переменных в программе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(область видимости переменных). </a:t>
            </a:r>
          </a:p>
          <a:p>
            <a:pPr fontAlgn="base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К переменным, которые созданы вне функции, можно обращаться из инструкций внутри функций, они являются глобальными.</a:t>
            </a:r>
          </a:p>
          <a:p>
            <a:pPr fontAlgn="base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К переменным, которые создаются внутри функции, нельзя обращаться извне – они имеют локальную область видимости. </a:t>
            </a:r>
          </a:p>
          <a:p>
            <a:pPr fontAlgn="base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Такая логика есть практически во всех современных языках программирования. Не иметь ее это нумеровать массив с 1 .</a:t>
            </a:r>
          </a:p>
        </p:txBody>
      </p:sp>
    </p:spTree>
    <p:extLst>
      <p:ext uri="{BB962C8B-B14F-4D97-AF65-F5344CB8AC3E}">
        <p14:creationId xmlns:p14="http://schemas.microsoft.com/office/powerpoint/2010/main" val="41846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Локальные и глобальные области видимости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6665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Ограниченная доступность локальных переменных означает, что переменные с одним и тем же именем без каких-либо последствий могут появляться в различных функциях. </a:t>
            </a:r>
          </a:p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Если вы хотите, чтобы к локальной функции был доступ из любого места, ее нужно сначала объявить с использованием ключевого слова </a:t>
            </a:r>
            <a:r>
              <a:rPr lang="en-US" sz="3200" b="1" dirty="0">
                <a:latin typeface="GT Eesti Pro Display Light" pitchFamily="2" charset="0"/>
              </a:rPr>
              <a:t>global</a:t>
            </a:r>
            <a:r>
              <a:rPr lang="ru-RU" sz="3200" b="1" dirty="0">
                <a:latin typeface="GT Eesti Pro Display Light" pitchFamily="2" charset="0"/>
              </a:rPr>
              <a:t>,</a:t>
            </a:r>
            <a:r>
              <a:rPr lang="ru-RU" sz="3200" dirty="0">
                <a:latin typeface="GT Eesti Pro Display Light" pitchFamily="2" charset="0"/>
              </a:rPr>
              <a:t> после которого следует имя переменной. После этого ей можно присваивать значение, сколько угодно раз, и оно будет доступно из любого места программы. В тех случаях, когда две переменные – глобальная и локальная – имеют одно имя, функция будет использовать локальную версию. </a:t>
            </a:r>
            <a:endParaRPr lang="ru-RU" sz="3200" b="1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0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Простой вариант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814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" sz="3200" dirty="0">
                <a:latin typeface="JetBrains Mono" panose="020B0509020102050004" pitchFamily="49" charset="0"/>
              </a:rPr>
              <a:t>x = 10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def </a:t>
            </a:r>
            <a:r>
              <a:rPr lang="en" sz="3200" dirty="0" err="1">
                <a:latin typeface="JetBrains Mono" panose="020B0509020102050004" pitchFamily="49" charset="0"/>
              </a:rPr>
              <a:t>print_x</a:t>
            </a:r>
            <a:r>
              <a:rPr lang="en" sz="3200" dirty="0">
                <a:latin typeface="JetBrains Mono" panose="020B0509020102050004" pitchFamily="49" charset="0"/>
              </a:rPr>
              <a:t>():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 x = 12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 print(x)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print(x)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 err="1">
                <a:latin typeface="JetBrains Mono" panose="020B0509020102050004" pitchFamily="49" charset="0"/>
              </a:rPr>
              <a:t>print_x</a:t>
            </a:r>
            <a:r>
              <a:rPr lang="en" sz="3200" dirty="0">
                <a:latin typeface="JetBrains Mono" panose="020B0509020102050004" pitchFamily="49" charset="0"/>
              </a:rPr>
              <a:t>()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</a:t>
            </a:r>
            <a:r>
              <a:rPr lang="ru-RU" sz="3200" dirty="0">
                <a:latin typeface="JetBrains Mono" panose="020B0509020102050004" pitchFamily="49" charset="0"/>
              </a:rPr>
              <a:t>сначала у нас появится 10, затем 12</a:t>
            </a:r>
            <a:br>
              <a:rPr lang="ru-RU" sz="3200" dirty="0">
                <a:latin typeface="JetBrains Mono" panose="020B0509020102050004" pitchFamily="49" charset="0"/>
              </a:rPr>
            </a:br>
            <a:r>
              <a:rPr lang="ru-RU" sz="3200" dirty="0">
                <a:latin typeface="JetBrains Mono" panose="020B0509020102050004" pitchFamily="49" charset="0"/>
              </a:rPr>
              <a:t>#здесь все довольно просто</a:t>
            </a:r>
            <a:br>
              <a:rPr lang="ru-RU" sz="3200" dirty="0">
                <a:latin typeface="GT Eesti Pro Display Light" pitchFamily="2" charset="0"/>
              </a:rPr>
            </a:br>
            <a:endParaRPr lang="ru-RU" sz="32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Работа с </a:t>
            </a:r>
            <a:r>
              <a:rPr lang="en-US" dirty="0">
                <a:latin typeface="GT Eesti Pro Display Light" pitchFamily="2" charset="0"/>
              </a:rPr>
              <a:t>global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7404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" sz="3200" dirty="0">
                <a:latin typeface="GT Eesti Pro Display Light" pitchFamily="2" charset="0"/>
              </a:rPr>
              <a:t>y = 12</a:t>
            </a:r>
            <a:br>
              <a:rPr lang="en" sz="3200" dirty="0">
                <a:latin typeface="GT Eesti Pro Display Light" pitchFamily="2" charset="0"/>
              </a:rPr>
            </a:b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def </a:t>
            </a:r>
            <a:r>
              <a:rPr lang="en" sz="3200" dirty="0" err="1">
                <a:latin typeface="GT Eesti Pro Display Light" pitchFamily="2" charset="0"/>
              </a:rPr>
              <a:t>print_y</a:t>
            </a:r>
            <a:r>
              <a:rPr lang="en" sz="3200" dirty="0">
                <a:latin typeface="GT Eesti Pro Display Light" pitchFamily="2" charset="0"/>
              </a:rPr>
              <a:t>():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    global y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    y = 14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    print(y)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print(y)  # </a:t>
            </a:r>
            <a:r>
              <a:rPr lang="ru-RU" sz="3200" dirty="0">
                <a:latin typeface="GT Eesti Pro Display Light" pitchFamily="2" charset="0"/>
              </a:rPr>
              <a:t>получим 12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 err="1">
                <a:latin typeface="GT Eesti Pro Display Light" pitchFamily="2" charset="0"/>
              </a:rPr>
              <a:t>print_y</a:t>
            </a:r>
            <a:r>
              <a:rPr lang="en" sz="3200" dirty="0">
                <a:latin typeface="GT Eesti Pro Display Light" pitchFamily="2" charset="0"/>
              </a:rPr>
              <a:t>()</a:t>
            </a:r>
            <a:r>
              <a:rPr lang="ru-RU" sz="3200" dirty="0">
                <a:latin typeface="GT Eesti Pro Display Light" pitchFamily="2" charset="0"/>
              </a:rPr>
              <a:t> </a:t>
            </a:r>
            <a:r>
              <a:rPr lang="en-US" sz="3200" dirty="0">
                <a:latin typeface="GT Eesti Pro Display Light" pitchFamily="2" charset="0"/>
              </a:rPr>
              <a:t>#</a:t>
            </a:r>
            <a:r>
              <a:rPr lang="ru-RU" sz="3200" dirty="0">
                <a:latin typeface="GT Eesti Pro Display Light" pitchFamily="2" charset="0"/>
              </a:rPr>
              <a:t>получим </a:t>
            </a:r>
            <a:r>
              <a:rPr lang="en-US" sz="3200" dirty="0">
                <a:latin typeface="GT Eesti Pro Display Light" pitchFamily="2" charset="0"/>
              </a:rPr>
              <a:t>14</a:t>
            </a:r>
            <a:br>
              <a:rPr lang="en" sz="3200" dirty="0">
                <a:latin typeface="GT Eesti Pro Display Light" pitchFamily="2" charset="0"/>
              </a:rPr>
            </a:br>
            <a:r>
              <a:rPr lang="en" sz="3200" dirty="0">
                <a:latin typeface="GT Eesti Pro Display Light" pitchFamily="2" charset="0"/>
              </a:rPr>
              <a:t>#</a:t>
            </a:r>
            <a:r>
              <a:rPr lang="ru-RU" sz="3200" dirty="0">
                <a:latin typeface="GT Eesti Pro Display Light" pitchFamily="2" charset="0"/>
              </a:rPr>
              <a:t>попробуйте теперь </a:t>
            </a:r>
            <a:r>
              <a:rPr lang="ru-RU" sz="3200" dirty="0" err="1">
                <a:latin typeface="GT Eesti Pro Display Light" pitchFamily="2" charset="0"/>
              </a:rPr>
              <a:t>закомментировваться</a:t>
            </a:r>
            <a:r>
              <a:rPr lang="ru-RU" sz="3200" dirty="0">
                <a:latin typeface="GT Eesti Pro Display Light" pitchFamily="2" charset="0"/>
              </a:rPr>
              <a:t> </a:t>
            </a:r>
            <a:r>
              <a:rPr lang="ru-RU" sz="3200" dirty="0" err="1">
                <a:latin typeface="GT Eesti Pro Display Light" pitchFamily="2" charset="0"/>
              </a:rPr>
              <a:t>перменную</a:t>
            </a:r>
            <a:r>
              <a:rPr lang="ru-RU" sz="3200" dirty="0">
                <a:latin typeface="GT Eesti Pro Display Light" pitchFamily="2" charset="0"/>
              </a:rPr>
              <a:t> </a:t>
            </a:r>
            <a:r>
              <a:rPr lang="en" sz="3200" dirty="0">
                <a:latin typeface="GT Eesti Pro Display Light" pitchFamily="2" charset="0"/>
              </a:rPr>
              <a:t>y </a:t>
            </a:r>
            <a:r>
              <a:rPr lang="ru-RU" sz="3200" dirty="0">
                <a:latin typeface="GT Eesti Pro Display Light" pitchFamily="2" charset="0"/>
              </a:rPr>
              <a:t>на 12 строчке</a:t>
            </a:r>
            <a:br>
              <a:rPr lang="ru-RU" sz="3200" dirty="0">
                <a:latin typeface="GT Eesti Pro Display Light" pitchFamily="2" charset="0"/>
              </a:rPr>
            </a:br>
            <a:r>
              <a:rPr lang="ru-RU" sz="3200" dirty="0">
                <a:latin typeface="GT Eesti Pro Display Light" pitchFamily="2" charset="0"/>
              </a:rPr>
              <a:t>#и поменять функцию </a:t>
            </a:r>
            <a:r>
              <a:rPr lang="en" sz="3200" dirty="0" err="1">
                <a:latin typeface="GT Eesti Pro Display Light" pitchFamily="2" charset="0"/>
              </a:rPr>
              <a:t>print_y</a:t>
            </a:r>
            <a:r>
              <a:rPr lang="en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и просто </a:t>
            </a:r>
            <a:r>
              <a:rPr lang="en" sz="3200" dirty="0">
                <a:latin typeface="GT Eesti Pro Display Light" pitchFamily="2" charset="0"/>
              </a:rPr>
              <a:t>print </a:t>
            </a:r>
            <a:r>
              <a:rPr lang="ru-RU" sz="3200" dirty="0">
                <a:latin typeface="GT Eesti Pro Display Light" pitchFamily="2" charset="0"/>
              </a:rPr>
              <a:t>местами</a:t>
            </a:r>
          </a:p>
        </p:txBody>
      </p:sp>
    </p:spTree>
    <p:extLst>
      <p:ext uri="{BB962C8B-B14F-4D97-AF65-F5344CB8AC3E}">
        <p14:creationId xmlns:p14="http://schemas.microsoft.com/office/powerpoint/2010/main" val="12400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Проблема глобальных переменных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6665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Практически во всех языках программирования считается, что  глобальные переменные – </a:t>
            </a:r>
            <a:r>
              <a:rPr lang="ru-RU" sz="3200" strike="sngStrike" dirty="0">
                <a:latin typeface="GT Eesti Pro Display Light" pitchFamily="2" charset="0"/>
              </a:rPr>
              <a:t>чистое</a:t>
            </a:r>
            <a:r>
              <a:rPr lang="ru-RU" sz="3200" dirty="0">
                <a:latin typeface="GT Eesti Pro Display Light" pitchFamily="2" charset="0"/>
              </a:rPr>
              <a:t> зло.  Глобальные переменные несут в себе множество проблем, кроме того, что через 10000 строк вы начинаете путаться в именах переменных, и без дробления на модули программа может начинаться </a:t>
            </a:r>
            <a:r>
              <a:rPr lang="ru-RU" sz="3200" dirty="0" err="1">
                <a:latin typeface="GT Eesti Pro Display Light" pitchFamily="2" charset="0"/>
              </a:rPr>
              <a:t>схлопываться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( это переменная была инициализирована? или нет) И пускай </a:t>
            </a:r>
            <a:r>
              <a:rPr lang="en-US" sz="3200" dirty="0">
                <a:latin typeface="GT Eesti Pro Display Light" pitchFamily="2" charset="0"/>
              </a:rPr>
              <a:t>Python </a:t>
            </a:r>
            <a:r>
              <a:rPr lang="ru-RU" sz="3200" dirty="0">
                <a:latin typeface="GT Eesti Pro Display Light" pitchFamily="2" charset="0"/>
              </a:rPr>
              <a:t>был спроектирован таким образом, чтобы не допустить этого( модульная структура функций, </a:t>
            </a:r>
            <a:r>
              <a:rPr lang="en-US" sz="3200" dirty="0">
                <a:latin typeface="GT Eesti Pro Display Light" pitchFamily="2" charset="0"/>
              </a:rPr>
              <a:t>namespace</a:t>
            </a:r>
            <a:r>
              <a:rPr lang="ru-RU" sz="3200" dirty="0">
                <a:latin typeface="GT Eesti Pro Display Light" pitchFamily="2" charset="0"/>
              </a:rPr>
              <a:t>) и прочее, глобальные переменные все равно занимают область оперативной памяти, потому что не удаляются по окончанию работы. За это отвечают автоматический сборщик мусора. </a:t>
            </a:r>
          </a:p>
        </p:txBody>
      </p:sp>
    </p:spTree>
    <p:extLst>
      <p:ext uri="{BB962C8B-B14F-4D97-AF65-F5344CB8AC3E}">
        <p14:creationId xmlns:p14="http://schemas.microsoft.com/office/powerpoint/2010/main" val="353610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3663950" y="2316286"/>
            <a:ext cx="11298238" cy="353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ru-RU" dirty="0"/>
              <a:t>Парадигмы программирования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Сборщик мусора </a:t>
            </a:r>
            <a:r>
              <a:rPr lang="en-US" dirty="0">
                <a:latin typeface="GT Eesti Pro Display Light" pitchFamily="2" charset="0"/>
              </a:rPr>
              <a:t>Python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813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Мы не будем здесь подробно останавливаться на том, что такое сборщик мусора. Простыми словами- это определенный конструкт в интерпретаторе языка, который удаляет данные из тех функций, которые уже завершили свою работу. В языке С, например, его надо вызывать вручную. Несмотря на то, что проблема глобальных переменных остро стоит в менее совершенных с точки синтаксиса и </a:t>
            </a:r>
            <a:r>
              <a:rPr lang="ru-RU" sz="3200" dirty="0" err="1">
                <a:latin typeface="GT Eesti Pro Display Light" pitchFamily="2" charset="0"/>
              </a:rPr>
              <a:t>рантайма</a:t>
            </a:r>
            <a:r>
              <a:rPr lang="ru-RU" sz="3200" dirty="0">
                <a:latin typeface="GT Eesti Pro Display Light" pitchFamily="2" charset="0"/>
              </a:rPr>
              <a:t> языках (</a:t>
            </a:r>
            <a:r>
              <a:rPr lang="en-US" sz="3200" dirty="0">
                <a:latin typeface="GT Eesti Pro Display Light" pitchFamily="2" charset="0"/>
              </a:rPr>
              <a:t>C++</a:t>
            </a:r>
            <a:r>
              <a:rPr lang="ru-RU" sz="3200" dirty="0">
                <a:latin typeface="GT Eesti Pro Display Light" pitchFamily="2" charset="0"/>
              </a:rPr>
              <a:t>,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 </a:t>
            </a:r>
            <a:r>
              <a:rPr lang="en-US" sz="3200" dirty="0">
                <a:latin typeface="GT Eesti Pro Display Light" pitchFamily="2" charset="0"/>
              </a:rPr>
              <a:t>JavaScript)</a:t>
            </a:r>
            <a:r>
              <a:rPr lang="ru-RU" sz="3200" dirty="0">
                <a:latin typeface="GT Eesti Pro Display Light" pitchFamily="2" charset="0"/>
              </a:rPr>
              <a:t>, в </a:t>
            </a:r>
            <a:r>
              <a:rPr lang="en-US" sz="3200" dirty="0">
                <a:latin typeface="GT Eesti Pro Display Light" pitchFamily="2" charset="0"/>
              </a:rPr>
              <a:t>Python </a:t>
            </a:r>
            <a:r>
              <a:rPr lang="ru-RU" sz="3200" dirty="0">
                <a:latin typeface="GT Eesti Pro Display Light" pitchFamily="2" charset="0"/>
              </a:rPr>
              <a:t>она тоже поднимается.  Полезные ссылочки:</a:t>
            </a:r>
          </a:p>
          <a:p>
            <a:pPr fontAlgn="base">
              <a:lnSpc>
                <a:spcPct val="150000"/>
              </a:lnSpc>
            </a:pPr>
            <a:r>
              <a:rPr lang="en" sz="3200" dirty="0">
                <a:hlinkClick r:id="rId2"/>
              </a:rPr>
              <a:t>https://www.rupython.com/465-465.html</a:t>
            </a:r>
            <a:r>
              <a:rPr lang="ru-RU" sz="3200" dirty="0"/>
              <a:t> – о проблеме глобальных переменных вообще.</a:t>
            </a:r>
          </a:p>
          <a:p>
            <a:pPr fontAlgn="base">
              <a:lnSpc>
                <a:spcPct val="150000"/>
              </a:lnSpc>
            </a:pPr>
            <a:r>
              <a:rPr lang="en" sz="3200" dirty="0">
                <a:hlinkClick r:id="rId3"/>
              </a:rPr>
              <a:t>https://habr.com/ru/company/wunderfund/blog/328404/</a:t>
            </a:r>
            <a:r>
              <a:rPr lang="ru-RU" sz="3200" dirty="0"/>
              <a:t> - статья как </a:t>
            </a:r>
            <a:r>
              <a:rPr lang="ru-RU" sz="3200" dirty="0" err="1"/>
              <a:t>Инстаграмма</a:t>
            </a:r>
            <a:r>
              <a:rPr lang="ru-RU" sz="3200" dirty="0"/>
              <a:t> пробки из щитка </a:t>
            </a:r>
            <a:r>
              <a:rPr lang="en-US" sz="3200" dirty="0"/>
              <a:t>Python </a:t>
            </a:r>
            <a:r>
              <a:rPr lang="ru-RU" sz="3200" dirty="0"/>
              <a:t>доставал. </a:t>
            </a:r>
            <a:endParaRPr lang="ru-RU" sz="32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89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Присвоение функции в качестве переменной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553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" sz="4000" dirty="0">
                <a:latin typeface="JetBrains Mono" panose="020B0509020102050004" pitchFamily="49" charset="0"/>
              </a:rPr>
              <a:t>def mul5(value):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    return value ** 5</a:t>
            </a:r>
            <a:br>
              <a:rPr lang="en" sz="4000" dirty="0">
                <a:latin typeface="JetBrains Mono" panose="020B0509020102050004" pitchFamily="49" charset="0"/>
              </a:rPr>
            </a:b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 err="1">
                <a:latin typeface="JetBrains Mono" panose="020B0509020102050004" pitchFamily="49" charset="0"/>
              </a:rPr>
              <a:t>first_number</a:t>
            </a:r>
            <a:r>
              <a:rPr lang="en" sz="4000" dirty="0">
                <a:latin typeface="JetBrains Mono" panose="020B0509020102050004" pitchFamily="49" charset="0"/>
              </a:rPr>
              <a:t> = 15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func_1 = mul5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print(func_1(</a:t>
            </a:r>
            <a:r>
              <a:rPr lang="en" sz="4000" dirty="0" err="1">
                <a:latin typeface="JetBrains Mono" panose="020B0509020102050004" pitchFamily="49" charset="0"/>
              </a:rPr>
              <a:t>first_number</a:t>
            </a:r>
            <a:r>
              <a:rPr lang="en" sz="4000" dirty="0">
                <a:latin typeface="JetBrains Mono" panose="020B0509020102050004" pitchFamily="49" charset="0"/>
              </a:rPr>
              <a:t>))</a:t>
            </a:r>
            <a:endParaRPr lang="ru-RU" sz="4000" strike="sngStrike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6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Рекурсия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645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Рекурсия – это вызов функции внутри ее же самой. </a:t>
            </a:r>
          </a:p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Приведем пример рекурсивной функции, которая считает факториал. Если вы забыли, что такое факториал, то факториал натурального числа это произведение всех натуральных чисел от </a:t>
            </a:r>
            <a:r>
              <a:rPr lang="en-US" sz="4000" dirty="0">
                <a:latin typeface="JetBrains Mono" panose="020B0509020102050004" pitchFamily="49" charset="0"/>
              </a:rPr>
              <a:t>1 </a:t>
            </a:r>
            <a:r>
              <a:rPr lang="ru-RU" sz="4000" dirty="0">
                <a:latin typeface="JetBrains Mono" panose="020B0509020102050004" pitchFamily="49" charset="0"/>
              </a:rPr>
              <a:t>до </a:t>
            </a:r>
            <a:r>
              <a:rPr lang="en-US" sz="4000" dirty="0">
                <a:latin typeface="JetBrains Mono" panose="020B0509020102050004" pitchFamily="49" charset="0"/>
              </a:rPr>
              <a:t>n </a:t>
            </a:r>
            <a:r>
              <a:rPr lang="ru-RU" sz="4000" dirty="0">
                <a:latin typeface="JetBrains Mono" panose="020B0509020102050004" pitchFamily="49" charset="0"/>
              </a:rPr>
              <a:t>включительно. </a:t>
            </a:r>
          </a:p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К примеру, </a:t>
            </a:r>
            <a:r>
              <a:rPr lang="en-US" sz="4000" dirty="0">
                <a:latin typeface="JetBrains Mono" panose="020B0509020102050004" pitchFamily="49" charset="0"/>
              </a:rPr>
              <a:t>5! = 1 * 2 * 3 * 4 * 5 = 120</a:t>
            </a:r>
            <a:endParaRPr lang="ru-RU" sz="40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2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Рекурсия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23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276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Программа вычисления факториала с помощью рекурсии:</a:t>
            </a:r>
          </a:p>
          <a:p>
            <a:pPr fontAlgn="base">
              <a:lnSpc>
                <a:spcPct val="150000"/>
              </a:lnSpc>
            </a:pPr>
            <a:endParaRPr lang="ru-RU" sz="4000" dirty="0">
              <a:latin typeface="JetBrains Mono" panose="020B05090201020500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8BA6D1-6AA0-FC47-AADA-FBAFCAB157BD}"/>
              </a:ext>
            </a:extLst>
          </p:cNvPr>
          <p:cNvSpPr/>
          <p:nvPr/>
        </p:nvSpPr>
        <p:spPr>
          <a:xfrm>
            <a:off x="1414828" y="3466476"/>
            <a:ext cx="153257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def </a:t>
            </a:r>
            <a:r>
              <a:rPr lang="en" sz="4800" dirty="0" err="1">
                <a:latin typeface="JetBrains Mono" panose="020B0509020102050004" pitchFamily="49" charset="0"/>
              </a:rPr>
              <a:t>fact_rec</a:t>
            </a:r>
            <a:r>
              <a:rPr lang="en" sz="4800" dirty="0">
                <a:latin typeface="JetBrains Mono" panose="020B0509020102050004" pitchFamily="49" charset="0"/>
              </a:rPr>
              <a:t>(n):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   </a:t>
            </a:r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if </a:t>
            </a:r>
            <a:r>
              <a:rPr lang="en" sz="4800" dirty="0">
                <a:latin typeface="JetBrains Mono" panose="020B0509020102050004" pitchFamily="49" charset="0"/>
              </a:rPr>
              <a:t>n == </a:t>
            </a: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0 </a:t>
            </a:r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or </a:t>
            </a:r>
            <a:r>
              <a:rPr lang="en" sz="4800" dirty="0">
                <a:latin typeface="JetBrains Mono" panose="020B0509020102050004" pitchFamily="49" charset="0"/>
              </a:rPr>
              <a:t>n == </a:t>
            </a: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r>
              <a:rPr lang="en" sz="4800" dirty="0">
                <a:latin typeface="JetBrains Mono" panose="020B0509020102050004" pitchFamily="49" charset="0"/>
              </a:rPr>
              <a:t>: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       </a:t>
            </a:r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return </a:t>
            </a: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b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</a:b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   </a:t>
            </a:r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else</a:t>
            </a:r>
            <a:r>
              <a:rPr lang="en" sz="4800" dirty="0">
                <a:latin typeface="JetBrains Mono" panose="020B0509020102050004" pitchFamily="49" charset="0"/>
              </a:rPr>
              <a:t>: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       </a:t>
            </a:r>
            <a:r>
              <a:rPr lang="en" sz="4800" dirty="0">
                <a:solidFill>
                  <a:srgbClr val="000080"/>
                </a:solidFill>
                <a:latin typeface="JetBrains Mono" panose="020B0509020102050004" pitchFamily="49" charset="0"/>
              </a:rPr>
              <a:t>return </a:t>
            </a:r>
            <a:r>
              <a:rPr lang="en" sz="4800" dirty="0">
                <a:latin typeface="JetBrains Mono" panose="020B0509020102050004" pitchFamily="49" charset="0"/>
              </a:rPr>
              <a:t>n * </a:t>
            </a:r>
            <a:r>
              <a:rPr lang="en" sz="4800" dirty="0" err="1">
                <a:latin typeface="JetBrains Mono" panose="020B0509020102050004" pitchFamily="49" charset="0"/>
              </a:rPr>
              <a:t>fact_rec</a:t>
            </a:r>
            <a:r>
              <a:rPr lang="en" sz="4800" dirty="0">
                <a:latin typeface="JetBrains Mono" panose="020B0509020102050004" pitchFamily="49" charset="0"/>
              </a:rPr>
              <a:t>(n - </a:t>
            </a: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r>
              <a:rPr lang="en" sz="4800" dirty="0">
                <a:latin typeface="JetBrains Mono" panose="020B0509020102050004" pitchFamily="49" charset="0"/>
              </a:rPr>
              <a:t>)</a:t>
            </a:r>
            <a:br>
              <a:rPr lang="en" sz="4800" dirty="0">
                <a:latin typeface="JetBrains Mono" panose="020B0509020102050004" pitchFamily="49" charset="0"/>
              </a:rPr>
            </a:br>
            <a:r>
              <a:rPr lang="en" sz="4800" dirty="0">
                <a:latin typeface="JetBrains Mono" panose="020B0509020102050004" pitchFamily="49" charset="0"/>
              </a:rPr>
              <a:t>print(</a:t>
            </a:r>
            <a:r>
              <a:rPr lang="en" sz="4800" dirty="0" err="1">
                <a:latin typeface="JetBrains Mono" panose="020B0509020102050004" pitchFamily="49" charset="0"/>
              </a:rPr>
              <a:t>fact_rec</a:t>
            </a:r>
            <a:r>
              <a:rPr lang="en" sz="4800" dirty="0">
                <a:latin typeface="JetBrains Mono" panose="020B0509020102050004" pitchFamily="49" charset="0"/>
              </a:rPr>
              <a:t>(</a:t>
            </a:r>
            <a:r>
              <a:rPr lang="en" sz="4800" dirty="0">
                <a:solidFill>
                  <a:srgbClr val="0000FF"/>
                </a:solidFill>
                <a:latin typeface="JetBrains Mono" panose="020B0509020102050004" pitchFamily="49" charset="0"/>
              </a:rPr>
              <a:t>5</a:t>
            </a:r>
            <a:r>
              <a:rPr lang="en" sz="4800" dirty="0">
                <a:latin typeface="JetBrains Mono" panose="020B0509020102050004" pitchFamily="49" charset="0"/>
              </a:rPr>
              <a:t>)) #120</a:t>
            </a:r>
            <a:endParaRPr lang="ru-RU" sz="48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3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Рекурсия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24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553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Однако в большинстве языков рекурсия так сконструирована, что циклы чаще всего куда быстрее ее и меньше прожирают память. Однако это не означает, что рекурсию вообще не стоит использовать, однако лучше использовать такую ее реализацию, как хвостовая рекурсия:</a:t>
            </a:r>
          </a:p>
        </p:txBody>
      </p:sp>
    </p:spTree>
    <p:extLst>
      <p:ext uri="{BB962C8B-B14F-4D97-AF65-F5344CB8AC3E}">
        <p14:creationId xmlns:p14="http://schemas.microsoft.com/office/powerpoint/2010/main" val="78189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Хвостовая рекурсия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25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2609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2800" dirty="0">
                <a:latin typeface="JetBrains Mono" panose="020B0509020102050004" pitchFamily="49" charset="0"/>
              </a:rPr>
              <a:t>Иногда используют ее </a:t>
            </a:r>
            <a:r>
              <a:rPr lang="ru-RU" sz="2800">
                <a:latin typeface="JetBrains Mono" panose="020B0509020102050004" pitchFamily="49" charset="0"/>
              </a:rPr>
              <a:t>итеративную реализацию </a:t>
            </a:r>
            <a:r>
              <a:rPr lang="en-US" sz="2800">
                <a:latin typeface="JetBrains Mono" panose="020B0509020102050004" pitchFamily="49" charset="0"/>
              </a:rPr>
              <a:t>(</a:t>
            </a:r>
            <a:r>
              <a:rPr lang="ru-RU" sz="2800" dirty="0">
                <a:latin typeface="JetBrains Mono" panose="020B0509020102050004" pitchFamily="49" charset="0"/>
              </a:rPr>
              <a:t>она несколько проще), однако мы сразу посмотрим на ее ее хвостовой рекурсий. В ней не сохраняется состояние, и работает она несколько быстрее, чем ее более простой аналог: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AC902-7B8B-3A4C-86D5-873D68BEDD60}"/>
              </a:ext>
            </a:extLst>
          </p:cNvPr>
          <p:cNvSpPr/>
          <p:nvPr/>
        </p:nvSpPr>
        <p:spPr>
          <a:xfrm>
            <a:off x="1244437" y="3895001"/>
            <a:ext cx="14561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def </a:t>
            </a:r>
            <a:r>
              <a:rPr lang="en" sz="3200" dirty="0" err="1">
                <a:latin typeface="JetBrains Mono" panose="020B0509020102050004" pitchFamily="49" charset="0"/>
              </a:rPr>
              <a:t>fact_line_iter_proc</a:t>
            </a:r>
            <a:r>
              <a:rPr lang="en" sz="3200" dirty="0">
                <a:latin typeface="JetBrains Mono" panose="020B0509020102050004" pitchFamily="49" charset="0"/>
              </a:rPr>
              <a:t>(n):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</a:t>
            </a: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return </a:t>
            </a:r>
            <a:r>
              <a:rPr lang="en" sz="3200" dirty="0" err="1">
                <a:latin typeface="JetBrains Mono" panose="020B0509020102050004" pitchFamily="49" charset="0"/>
              </a:rPr>
              <a:t>fact_iter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" sz="32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r>
              <a:rPr lang="en" sz="3200" dirty="0">
                <a:latin typeface="JetBrains Mono" panose="020B0509020102050004" pitchFamily="49" charset="0"/>
              </a:rPr>
              <a:t>, </a:t>
            </a:r>
            <a:r>
              <a:rPr lang="en" sz="32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r>
              <a:rPr lang="en" sz="3200" dirty="0">
                <a:latin typeface="JetBrains Mono" panose="020B0509020102050004" pitchFamily="49" charset="0"/>
              </a:rPr>
              <a:t>, n)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def </a:t>
            </a:r>
            <a:r>
              <a:rPr lang="en" sz="3200" dirty="0" err="1">
                <a:latin typeface="JetBrains Mono" panose="020B0509020102050004" pitchFamily="49" charset="0"/>
              </a:rPr>
              <a:t>fact_iter</a:t>
            </a:r>
            <a:r>
              <a:rPr lang="en" sz="3200" dirty="0">
                <a:latin typeface="JetBrains Mono" panose="020B0509020102050004" pitchFamily="49" charset="0"/>
              </a:rPr>
              <a:t>(prod, counter, n):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</a:t>
            </a: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if </a:t>
            </a:r>
            <a:r>
              <a:rPr lang="en" sz="3200" dirty="0">
                <a:latin typeface="JetBrains Mono" panose="020B0509020102050004" pitchFamily="49" charset="0"/>
              </a:rPr>
              <a:t>counter &gt; n: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    </a:t>
            </a: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return </a:t>
            </a:r>
            <a:r>
              <a:rPr lang="en" sz="3200" dirty="0">
                <a:latin typeface="JetBrains Mono" panose="020B0509020102050004" pitchFamily="49" charset="0"/>
              </a:rPr>
              <a:t>prod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</a:t>
            </a: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else</a:t>
            </a:r>
            <a:r>
              <a:rPr lang="en" sz="3200" dirty="0">
                <a:latin typeface="JetBrains Mono" panose="020B0509020102050004" pitchFamily="49" charset="0"/>
              </a:rPr>
              <a:t>: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       </a:t>
            </a: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return </a:t>
            </a:r>
            <a:r>
              <a:rPr lang="en" sz="3200" dirty="0" err="1">
                <a:latin typeface="JetBrains Mono" panose="020B0509020102050004" pitchFamily="49" charset="0"/>
              </a:rPr>
              <a:t>fact_iter</a:t>
            </a:r>
            <a:r>
              <a:rPr lang="en" sz="3200" dirty="0">
                <a:latin typeface="JetBrains Mono" panose="020B0509020102050004" pitchFamily="49" charset="0"/>
              </a:rPr>
              <a:t>(counter * prod, counter + </a:t>
            </a:r>
            <a:r>
              <a:rPr lang="en" sz="3200" dirty="0">
                <a:solidFill>
                  <a:srgbClr val="0000FF"/>
                </a:solidFill>
                <a:latin typeface="JetBrains Mono" panose="020B0509020102050004" pitchFamily="49" charset="0"/>
              </a:rPr>
              <a:t>1</a:t>
            </a:r>
            <a:r>
              <a:rPr lang="en" sz="3200" dirty="0">
                <a:latin typeface="JetBrains Mono" panose="020B0509020102050004" pitchFamily="49" charset="0"/>
              </a:rPr>
              <a:t>, n)</a:t>
            </a:r>
            <a:br>
              <a:rPr lang="en" sz="3200" dirty="0">
                <a:latin typeface="JetBrains Mono" panose="020B0509020102050004" pitchFamily="49" charset="0"/>
              </a:rPr>
            </a:b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solidFill>
                  <a:srgbClr val="000080"/>
                </a:solidFill>
                <a:latin typeface="JetBrains Mono" panose="020B0509020102050004" pitchFamily="49" charset="0"/>
              </a:rPr>
              <a:t>print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" sz="3200" dirty="0" err="1">
                <a:latin typeface="JetBrains Mono" panose="020B0509020102050004" pitchFamily="49" charset="0"/>
              </a:rPr>
              <a:t>fact_line_iter_proc</a:t>
            </a:r>
            <a:r>
              <a:rPr lang="en" sz="3200" dirty="0">
                <a:latin typeface="JetBrains Mono" panose="020B0509020102050004" pitchFamily="49" charset="0"/>
              </a:rPr>
              <a:t>(</a:t>
            </a:r>
            <a:r>
              <a:rPr lang="en" sz="3200" dirty="0">
                <a:solidFill>
                  <a:srgbClr val="0000FF"/>
                </a:solidFill>
                <a:latin typeface="JetBrains Mono" panose="020B0509020102050004" pitchFamily="49" charset="0"/>
              </a:rPr>
              <a:t>5</a:t>
            </a:r>
            <a:r>
              <a:rPr lang="en" sz="3200" dirty="0">
                <a:latin typeface="JetBrains Mono" panose="020B0509020102050004" pitchFamily="49" charset="0"/>
              </a:rPr>
              <a:t>))</a:t>
            </a:r>
            <a:r>
              <a:rPr lang="en" sz="3200" dirty="0">
                <a:solidFill>
                  <a:srgbClr val="808080"/>
                </a:solidFill>
                <a:latin typeface="JetBrains Mono" panose="020B0509020102050004" pitchFamily="49" charset="0"/>
              </a:rPr>
              <a:t>#</a:t>
            </a:r>
            <a:r>
              <a:rPr lang="ru-RU" sz="3200" dirty="0">
                <a:solidFill>
                  <a:srgbClr val="808080"/>
                </a:solidFill>
                <a:latin typeface="JetBrains Mono" panose="020B0509020102050004" pitchFamily="49" charset="0"/>
              </a:rPr>
              <a:t>выдаст все те же 120</a:t>
            </a:r>
            <a:endParaRPr lang="ru-RU" sz="32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02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365862"/>
            <a:ext cx="15176499" cy="1135062"/>
          </a:xfrm>
        </p:spPr>
        <p:txBody>
          <a:bodyPr/>
          <a:lstStyle/>
          <a:p>
            <a:pPr algn="ctr"/>
            <a:r>
              <a:rPr lang="ru-RU" dirty="0" err="1">
                <a:latin typeface="GT Eesti Pro Display Light" pitchFamily="2" charset="0"/>
              </a:rPr>
              <a:t>Бенчмарки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C540F-D78D-A041-9555-E228318E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00" y="1500924"/>
            <a:ext cx="13306825" cy="73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3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446700"/>
            <a:ext cx="15176499" cy="1135062"/>
          </a:xfrm>
        </p:spPr>
        <p:txBody>
          <a:bodyPr/>
          <a:lstStyle/>
          <a:p>
            <a:pPr algn="ctr"/>
            <a:r>
              <a:rPr lang="ru-RU" dirty="0" err="1">
                <a:latin typeface="GT Eesti Pro Display Light" pitchFamily="2" charset="0"/>
              </a:rPr>
              <a:t>Бенчмарки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27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645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 err="1"/>
              <a:t>Бенмаркинг</a:t>
            </a:r>
            <a:r>
              <a:rPr lang="ru-RU" sz="4000" dirty="0"/>
              <a:t> - контрольная задача, которая определяет производительность операционной системы или любых выполняемых программ ( т.к. как они являются частью операционной системы в прикладной ее части). </a:t>
            </a:r>
            <a:r>
              <a:rPr lang="ru-RU" sz="4000" dirty="0" err="1"/>
              <a:t>Бенчмаркинг</a:t>
            </a:r>
            <a:r>
              <a:rPr lang="ru-RU" sz="4000" dirty="0"/>
              <a:t> широко используется в </a:t>
            </a:r>
            <a:r>
              <a:rPr lang="en-US" sz="4000" dirty="0" err="1"/>
              <a:t>highload</a:t>
            </a:r>
            <a:r>
              <a:rPr lang="en-US" sz="4000" dirty="0"/>
              <a:t> </a:t>
            </a:r>
            <a:r>
              <a:rPr lang="ru-RU" sz="4000" dirty="0"/>
              <a:t>проектах, в которых очень понимать скорость работы программы, потому что каждая </a:t>
            </a:r>
            <a:r>
              <a:rPr lang="ru-RU" sz="4000" dirty="0" err="1"/>
              <a:t>милисекундочка</a:t>
            </a:r>
            <a:r>
              <a:rPr lang="ru-RU" sz="4000" dirty="0"/>
              <a:t> на счету.</a:t>
            </a:r>
            <a:endParaRPr lang="ru-RU" sz="66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09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446700"/>
            <a:ext cx="15176499" cy="1135062"/>
          </a:xfrm>
        </p:spPr>
        <p:txBody>
          <a:bodyPr/>
          <a:lstStyle/>
          <a:p>
            <a:pPr algn="ctr"/>
            <a:r>
              <a:rPr lang="ru-RU" dirty="0" err="1">
                <a:latin typeface="GT Eesti Pro Display Light" pitchFamily="2" charset="0"/>
              </a:rPr>
              <a:t>Бенчмарки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28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738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>
                <a:latin typeface="GT Eesti Pro Display Light" pitchFamily="2" charset="0"/>
              </a:rPr>
              <a:t>Для </a:t>
            </a:r>
            <a:r>
              <a:rPr lang="ru-RU" sz="4000" dirty="0" err="1">
                <a:latin typeface="GT Eesti Pro Display Light" pitchFamily="2" charset="0"/>
              </a:rPr>
              <a:t>бенчмаркинга</a:t>
            </a:r>
            <a:r>
              <a:rPr lang="ru-RU" sz="4000" dirty="0">
                <a:latin typeface="GT Eesti Pro Display Light" pitchFamily="2" charset="0"/>
              </a:rPr>
              <a:t> мы используем простой пакет на </a:t>
            </a:r>
            <a:r>
              <a:rPr lang="en-US" sz="4000" dirty="0">
                <a:latin typeface="GT Eesti Pro Display Light" pitchFamily="2" charset="0"/>
              </a:rPr>
              <a:t>Python</a:t>
            </a:r>
            <a:r>
              <a:rPr lang="ru-RU" sz="4000" dirty="0">
                <a:latin typeface="GT Eesti Pro Display Light" pitchFamily="2" charset="0"/>
              </a:rPr>
              <a:t>, который посвящен именно </a:t>
            </a:r>
            <a:r>
              <a:rPr lang="ru-RU" sz="4000" dirty="0" err="1">
                <a:latin typeface="GT Eesti Pro Display Light" pitchFamily="2" charset="0"/>
              </a:rPr>
              <a:t>бенчмаркингу</a:t>
            </a:r>
            <a:r>
              <a:rPr lang="ru-RU" sz="4000" dirty="0">
                <a:latin typeface="GT Eesti Pro Display Light" pitchFamily="2" charset="0"/>
              </a:rPr>
              <a:t>. Он называется </a:t>
            </a:r>
            <a:r>
              <a:rPr lang="en-US" sz="4000" dirty="0">
                <a:latin typeface="GT Eesti Pro Display Light" pitchFamily="2" charset="0"/>
              </a:rPr>
              <a:t>simple-benchmark</a:t>
            </a:r>
            <a:r>
              <a:rPr lang="ru-RU" sz="4000" dirty="0">
                <a:latin typeface="GT Eesti Pro Display Light" pitchFamily="2" charset="0"/>
              </a:rPr>
              <a:t>. Поставить его можно с помощью следующей команды:</a:t>
            </a:r>
          </a:p>
          <a:p>
            <a:pPr fontAlgn="base">
              <a:lnSpc>
                <a:spcPct val="150000"/>
              </a:lnSpc>
            </a:pPr>
            <a:r>
              <a:rPr lang="en" sz="5400" dirty="0"/>
              <a:t>pip install </a:t>
            </a:r>
            <a:r>
              <a:rPr lang="en" sz="5400" dirty="0" err="1"/>
              <a:t>simple_benchmark</a:t>
            </a:r>
            <a:endParaRPr lang="ru-RU" sz="5400" dirty="0"/>
          </a:p>
          <a:p>
            <a:pPr fontAlgn="base">
              <a:lnSpc>
                <a:spcPct val="150000"/>
              </a:lnSpc>
            </a:pPr>
            <a:r>
              <a:rPr lang="ru-RU" sz="5400" dirty="0">
                <a:latin typeface="GT Eesti Pro Display Light" pitchFamily="2" charset="0"/>
              </a:rPr>
              <a:t>Страница самой библиотеки:</a:t>
            </a:r>
          </a:p>
          <a:p>
            <a:pPr fontAlgn="base">
              <a:lnSpc>
                <a:spcPct val="150000"/>
              </a:lnSpc>
            </a:pPr>
            <a:r>
              <a:rPr lang="en" sz="5400" dirty="0">
                <a:hlinkClick r:id="rId2"/>
              </a:rPr>
              <a:t>https://pypi.org/project/simple-benchmark/</a:t>
            </a:r>
            <a:endParaRPr lang="ru-RU" sz="54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2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446700"/>
            <a:ext cx="15176499" cy="1135062"/>
          </a:xfrm>
        </p:spPr>
        <p:txBody>
          <a:bodyPr/>
          <a:lstStyle/>
          <a:p>
            <a:pPr algn="ctr"/>
            <a:r>
              <a:rPr lang="ru-RU" dirty="0" err="1">
                <a:latin typeface="GT Eesti Pro Display Light" pitchFamily="2" charset="0"/>
              </a:rPr>
              <a:t>Бенчмарки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29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237178" y="1225916"/>
            <a:ext cx="14862731" cy="368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4000" dirty="0">
                <a:latin typeface="JetBrains Mono" panose="020B0509020102050004" pitchFamily="49" charset="0"/>
              </a:rPr>
              <a:t>Мы создадим словарь наших аргументов, которые могут быть использованы для теста. После этого мы создадим наши тесты. Только</a:t>
            </a:r>
            <a:r>
              <a:rPr lang="en-US" sz="4000" dirty="0">
                <a:latin typeface="JetBrains Mono" panose="020B0509020102050004" pitchFamily="49" charset="0"/>
              </a:rPr>
              <a:t> </a:t>
            </a:r>
            <a:r>
              <a:rPr lang="ru-RU" sz="4000" dirty="0">
                <a:latin typeface="JetBrains Mono" panose="020B0509020102050004" pitchFamily="49" charset="0"/>
              </a:rPr>
              <a:t>будьте готовы к неожиданным результатам…</a:t>
            </a:r>
            <a:endParaRPr lang="ru-RU" sz="54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7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461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solidFill>
                  <a:schemeClr val="tx1"/>
                </a:solidFill>
                <a:latin typeface="GT Eesti Pro Display Light" pitchFamily="2" charset="0"/>
              </a:rPr>
              <a:t> Парадигма программирования — это 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</a:t>
            </a:r>
          </a:p>
        </p:txBody>
      </p:sp>
    </p:spTree>
    <p:extLst>
      <p:ext uri="{BB962C8B-B14F-4D97-AF65-F5344CB8AC3E}">
        <p14:creationId xmlns:p14="http://schemas.microsoft.com/office/powerpoint/2010/main" val="301801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6" y="446700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Результаты наших </a:t>
            </a:r>
            <a:r>
              <a:rPr lang="ru-RU" dirty="0" err="1">
                <a:latin typeface="GT Eesti Pro Display Light" pitchFamily="2" charset="0"/>
              </a:rPr>
              <a:t>бенчмарков</a:t>
            </a:r>
            <a:endParaRPr lang="ru-RU" dirty="0">
              <a:latin typeface="GT Eesti Pro Display Light" pitchFamily="2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46E296-B00E-C345-BB63-A8219F9B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5" y="1164613"/>
            <a:ext cx="1131570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90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Лямбда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31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511012-6C63-4341-915D-04C9769F6E3F}"/>
              </a:ext>
            </a:extLst>
          </p:cNvPr>
          <p:cNvSpPr/>
          <p:nvPr/>
        </p:nvSpPr>
        <p:spPr>
          <a:xfrm>
            <a:off x="1995120" y="1307695"/>
            <a:ext cx="14059634" cy="665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Анонимные функции могут содержать лишь одно выражение, но и выполняются они быстрее. Анонимные функции создаются с помощью ключевого слова </a:t>
            </a:r>
            <a:r>
              <a:rPr lang="en" sz="3600" dirty="0">
                <a:latin typeface="GT Eesti Pro Display Light" pitchFamily="2" charset="0"/>
              </a:rPr>
              <a:t>lambda. </a:t>
            </a:r>
            <a:r>
              <a:rPr lang="ru-RU" sz="3600" dirty="0">
                <a:latin typeface="GT Eesti Pro Display Light" pitchFamily="2" charset="0"/>
              </a:rPr>
              <a:t>Кроме этого, их не обязательно присваивать переменной для того, чтобы передать в качестве аргумента, достаточно просто передать их в качестве переменной. </a:t>
            </a:r>
            <a:r>
              <a:rPr lang="en-US" sz="3600" dirty="0">
                <a:latin typeface="GT Eesti Pro Display Light" pitchFamily="2" charset="0"/>
              </a:rPr>
              <a:t> </a:t>
            </a:r>
            <a:r>
              <a:rPr lang="ru-RU" sz="3600" dirty="0">
                <a:latin typeface="GT Eesti Pro Display Light" pitchFamily="2" charset="0"/>
              </a:rPr>
              <a:t>Еще </a:t>
            </a:r>
            <a:r>
              <a:rPr lang="ru-RU" sz="3600" dirty="0" err="1">
                <a:latin typeface="GT Eesti Pro Display Light" pitchFamily="2" charset="0"/>
              </a:rPr>
              <a:t>лямба</a:t>
            </a:r>
            <a:r>
              <a:rPr lang="ru-RU" sz="3600" dirty="0">
                <a:latin typeface="GT Eesti Pro Display Light" pitchFamily="2" charset="0"/>
              </a:rPr>
              <a:t>-функции широко используются для обработки целых массив или многомерных массивов, к примеру, в </a:t>
            </a:r>
            <a:r>
              <a:rPr lang="en-US" sz="3600" dirty="0" err="1">
                <a:latin typeface="GT Eesti Pro Display Light" pitchFamily="2" charset="0"/>
              </a:rPr>
              <a:t>numpy</a:t>
            </a:r>
            <a:r>
              <a:rPr lang="en-US" sz="3600" dirty="0">
                <a:latin typeface="GT Eesti Pro Display Light" pitchFamily="2" charset="0"/>
              </a:rPr>
              <a:t>:</a:t>
            </a:r>
            <a:endParaRPr lang="ru-RU" sz="36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4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Лямбда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7CBA6-9035-C146-91A9-2D3296B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31" y="1616078"/>
            <a:ext cx="12259824" cy="68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5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Лямбда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511012-6C63-4341-915D-04C9769F6E3F}"/>
              </a:ext>
            </a:extLst>
          </p:cNvPr>
          <p:cNvSpPr/>
          <p:nvPr/>
        </p:nvSpPr>
        <p:spPr>
          <a:xfrm>
            <a:off x="1995120" y="1307695"/>
            <a:ext cx="14059634" cy="6662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3200" dirty="0" err="1">
                <a:latin typeface="JetBrains Mono" panose="020B0509020102050004" pitchFamily="49" charset="0"/>
              </a:rPr>
              <a:t>func</a:t>
            </a:r>
            <a:r>
              <a:rPr lang="en" sz="3200" dirty="0">
                <a:latin typeface="JetBrains Mono" panose="020B0509020102050004" pitchFamily="49" charset="0"/>
              </a:rPr>
              <a:t> = lambda x, y: x + y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</a:t>
            </a:r>
            <a:r>
              <a:rPr lang="en" sz="3200" dirty="0" err="1">
                <a:latin typeface="JetBrains Mono" panose="020B0509020102050004" pitchFamily="49" charset="0"/>
              </a:rPr>
              <a:t>func</a:t>
            </a:r>
            <a:r>
              <a:rPr lang="en" sz="3200" dirty="0">
                <a:latin typeface="JetBrains Mono" panose="020B0509020102050004" pitchFamily="49" charset="0"/>
              </a:rPr>
              <a:t>(1, 2))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#3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</a:t>
            </a:r>
            <a:r>
              <a:rPr lang="en" sz="3200" dirty="0" err="1">
                <a:latin typeface="JetBrains Mono" panose="020B0509020102050004" pitchFamily="49" charset="0"/>
              </a:rPr>
              <a:t>func</a:t>
            </a:r>
            <a:r>
              <a:rPr lang="en" sz="3200" dirty="0">
                <a:latin typeface="JetBrains Mono" panose="020B0509020102050004" pitchFamily="49" charset="0"/>
              </a:rPr>
              <a:t>('a', 'b'))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 'ab'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print((lambda x, y: x + y)(1, 2))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 3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print((lambda x, y: x + y)('a', 'b'))</a:t>
            </a:r>
            <a:br>
              <a:rPr lang="en" sz="3200" dirty="0">
                <a:latin typeface="JetBrains Mono" panose="020B0509020102050004" pitchFamily="49" charset="0"/>
              </a:rPr>
            </a:br>
            <a:r>
              <a:rPr lang="en" sz="3200" dirty="0">
                <a:latin typeface="JetBrains Mono" panose="020B0509020102050004" pitchFamily="49" charset="0"/>
              </a:rPr>
              <a:t># 'ab'</a:t>
            </a:r>
            <a:endParaRPr lang="ru-RU" sz="32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6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" dirty="0"/>
              <a:t> *</a:t>
            </a:r>
            <a:r>
              <a:rPr lang="en" dirty="0" err="1"/>
              <a:t>args</a:t>
            </a:r>
            <a:r>
              <a:rPr lang="en" dirty="0"/>
              <a:t> </a:t>
            </a:r>
            <a:r>
              <a:rPr lang="ru-RU" dirty="0"/>
              <a:t>и **</a:t>
            </a:r>
            <a:r>
              <a:rPr lang="en" dirty="0" err="1"/>
              <a:t>kwargs</a:t>
            </a:r>
            <a:r>
              <a:rPr lang="en" dirty="0"/>
              <a:t> </a:t>
            </a:r>
            <a:r>
              <a:rPr lang="ru-RU" dirty="0"/>
              <a:t>спешат на помощь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34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C22D29-73FC-9642-953F-1B0038BF07E1}"/>
              </a:ext>
            </a:extLst>
          </p:cNvPr>
          <p:cNvSpPr/>
          <p:nvPr/>
        </p:nvSpPr>
        <p:spPr>
          <a:xfrm>
            <a:off x="1397243" y="1616078"/>
            <a:ext cx="14112387" cy="40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В </a:t>
            </a:r>
            <a:r>
              <a:rPr lang="en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Python </a:t>
            </a: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можно передать неопределенное количество аргументов двумя способами: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*</a:t>
            </a:r>
            <a:r>
              <a:rPr lang="en" sz="4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args</a:t>
            </a:r>
            <a:r>
              <a:rPr lang="en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 </a:t>
            </a: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для неименованных аргументов;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**</a:t>
            </a:r>
            <a:r>
              <a:rPr lang="en" sz="4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kwargs</a:t>
            </a:r>
            <a:r>
              <a:rPr lang="en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 </a:t>
            </a:r>
            <a:r>
              <a:rPr lang="ru-RU" sz="4400" dirty="0">
                <a:solidFill>
                  <a:schemeClr val="tx1"/>
                </a:solidFill>
                <a:latin typeface="JetBrains Mono" panose="020B0509020102050004" pitchFamily="49" charset="0"/>
              </a:rPr>
              <a:t>для именованных аргументов</a:t>
            </a:r>
          </a:p>
        </p:txBody>
      </p:sp>
    </p:spTree>
    <p:extLst>
      <p:ext uri="{BB962C8B-B14F-4D97-AF65-F5344CB8AC3E}">
        <p14:creationId xmlns:p14="http://schemas.microsoft.com/office/powerpoint/2010/main" val="2950091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" dirty="0"/>
              <a:t> *</a:t>
            </a:r>
            <a:r>
              <a:rPr lang="en" dirty="0" err="1"/>
              <a:t>args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35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C22D29-73FC-9642-953F-1B0038BF07E1}"/>
              </a:ext>
            </a:extLst>
          </p:cNvPr>
          <p:cNvSpPr/>
          <p:nvPr/>
        </p:nvSpPr>
        <p:spPr>
          <a:xfrm>
            <a:off x="1397243" y="1616078"/>
            <a:ext cx="1411238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latin typeface="JetBrains Mono" panose="020B0509020102050004" pitchFamily="49" charset="0"/>
              </a:rPr>
              <a:t>*</a:t>
            </a:r>
            <a:r>
              <a:rPr lang="en" sz="4400" dirty="0" err="1">
                <a:latin typeface="JetBrains Mono" panose="020B0509020102050004" pitchFamily="49" charset="0"/>
              </a:rPr>
              <a:t>args</a:t>
            </a:r>
            <a:r>
              <a:rPr lang="en" sz="4400" dirty="0">
                <a:latin typeface="JetBrains Mono" panose="020B0509020102050004" pitchFamily="49" charset="0"/>
              </a:rPr>
              <a:t> </a:t>
            </a:r>
            <a:r>
              <a:rPr lang="ru-RU" sz="4400" dirty="0">
                <a:latin typeface="JetBrains Mono" panose="020B0509020102050004" pitchFamily="49" charset="0"/>
              </a:rPr>
              <a:t>нужен, когда мы хотим передать неизвестное количество неименованных аргументов. Если поставить * перед именем, это имя будет принимать не один аргумент, а несколько. Аргументы передаются как кортеж и доступны внутри функции под тем же именем, что и имя параметра, только без *.</a:t>
            </a:r>
            <a:endParaRPr lang="ru-RU" sz="4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13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" dirty="0"/>
              <a:t> *</a:t>
            </a:r>
            <a:r>
              <a:rPr lang="en" dirty="0" err="1"/>
              <a:t>args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36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C22D29-73FC-9642-953F-1B0038BF07E1}"/>
              </a:ext>
            </a:extLst>
          </p:cNvPr>
          <p:cNvSpPr/>
          <p:nvPr/>
        </p:nvSpPr>
        <p:spPr>
          <a:xfrm>
            <a:off x="1397243" y="1616078"/>
            <a:ext cx="141123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dirty="0">
                <a:latin typeface="JetBrains Mono" panose="020B0509020102050004" pitchFamily="49" charset="0"/>
              </a:rPr>
              <a:t>def adder(*</a:t>
            </a:r>
            <a:r>
              <a:rPr lang="en" sz="3600" dirty="0" err="1">
                <a:latin typeface="JetBrains Mono" panose="020B0509020102050004" pitchFamily="49" charset="0"/>
              </a:rPr>
              <a:t>nums</a:t>
            </a:r>
            <a:r>
              <a:rPr lang="en" sz="3600" dirty="0">
                <a:latin typeface="JetBrains Mono" panose="020B0509020102050004" pitchFamily="49" charset="0"/>
              </a:rPr>
              <a:t>):</a:t>
            </a: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    sum = 0</a:t>
            </a:r>
            <a:br>
              <a:rPr lang="en" sz="3600" dirty="0">
                <a:latin typeface="JetBrains Mono" panose="020B0509020102050004" pitchFamily="49" charset="0"/>
              </a:rPr>
            </a:b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    for n in </a:t>
            </a:r>
            <a:r>
              <a:rPr lang="en" sz="3600" dirty="0" err="1">
                <a:latin typeface="JetBrains Mono" panose="020B0509020102050004" pitchFamily="49" charset="0"/>
              </a:rPr>
              <a:t>nums</a:t>
            </a:r>
            <a:r>
              <a:rPr lang="en" sz="3600" dirty="0">
                <a:latin typeface="JetBrains Mono" panose="020B0509020102050004" pitchFamily="49" charset="0"/>
              </a:rPr>
              <a:t>:</a:t>
            </a: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        sum += n</a:t>
            </a:r>
            <a:br>
              <a:rPr lang="en" sz="3600" dirty="0">
                <a:latin typeface="JetBrains Mono" panose="020B0509020102050004" pitchFamily="49" charset="0"/>
              </a:rPr>
            </a:b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    print("Sum: ", sum)</a:t>
            </a:r>
            <a:br>
              <a:rPr lang="en" sz="3600" dirty="0">
                <a:latin typeface="JetBrains Mono" panose="020B0509020102050004" pitchFamily="49" charset="0"/>
              </a:rPr>
            </a:br>
            <a:br>
              <a:rPr lang="en" sz="3600" dirty="0">
                <a:latin typeface="JetBrains Mono" panose="020B0509020102050004" pitchFamily="49" charset="0"/>
              </a:rPr>
            </a:b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adder(3, 5)</a:t>
            </a: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adder(4, 5, 6, 7)</a:t>
            </a:r>
            <a:br>
              <a:rPr lang="en" sz="3600" dirty="0">
                <a:latin typeface="JetBrains Mono" panose="020B0509020102050004" pitchFamily="49" charset="0"/>
              </a:rPr>
            </a:br>
            <a:r>
              <a:rPr lang="en" sz="3600" dirty="0">
                <a:latin typeface="JetBrains Mono" panose="020B0509020102050004" pitchFamily="49" charset="0"/>
              </a:rPr>
              <a:t>adder(1, 2, 3, 5, 6)</a:t>
            </a:r>
            <a:endParaRPr lang="ru-RU" sz="36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83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" dirty="0"/>
              <a:t>**</a:t>
            </a:r>
            <a:r>
              <a:rPr lang="en" dirty="0" err="1"/>
              <a:t>kwargs</a:t>
            </a:r>
            <a:endParaRPr lang="en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37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C22D29-73FC-9642-953F-1B0038BF07E1}"/>
              </a:ext>
            </a:extLst>
          </p:cNvPr>
          <p:cNvSpPr/>
          <p:nvPr/>
        </p:nvSpPr>
        <p:spPr>
          <a:xfrm>
            <a:off x="1397243" y="1616078"/>
            <a:ext cx="14112387" cy="499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По аналогии с *</a:t>
            </a:r>
            <a:r>
              <a:rPr lang="en" sz="3600" dirty="0" err="1">
                <a:latin typeface="GT Eesti Pro Display Light" pitchFamily="2" charset="0"/>
              </a:rPr>
              <a:t>args</a:t>
            </a:r>
            <a:r>
              <a:rPr lang="en" sz="3600" dirty="0">
                <a:latin typeface="GT Eesti Pro Display Light" pitchFamily="2" charset="0"/>
              </a:rPr>
              <a:t> </a:t>
            </a:r>
            <a:r>
              <a:rPr lang="ru-RU" sz="3600" dirty="0">
                <a:latin typeface="GT Eesti Pro Display Light" pitchFamily="2" charset="0"/>
              </a:rPr>
              <a:t>мы используем **</a:t>
            </a:r>
            <a:r>
              <a:rPr lang="en" sz="3600" dirty="0" err="1">
                <a:latin typeface="GT Eesti Pro Display Light" pitchFamily="2" charset="0"/>
              </a:rPr>
              <a:t>kwargs</a:t>
            </a:r>
            <a:r>
              <a:rPr lang="en" sz="3600" dirty="0">
                <a:latin typeface="GT Eesti Pro Display Light" pitchFamily="2" charset="0"/>
              </a:rPr>
              <a:t> </a:t>
            </a:r>
            <a:r>
              <a:rPr lang="ru-RU" sz="3600" dirty="0">
                <a:latin typeface="GT Eesti Pro Display Light" pitchFamily="2" charset="0"/>
              </a:rPr>
              <a:t>для передачи переменного количества именованных аргументов. Схоже с *</a:t>
            </a:r>
            <a:r>
              <a:rPr lang="en" sz="3600" dirty="0" err="1">
                <a:latin typeface="GT Eesti Pro Display Light" pitchFamily="2" charset="0"/>
              </a:rPr>
              <a:t>args</a:t>
            </a:r>
            <a:r>
              <a:rPr lang="en" sz="3600" dirty="0">
                <a:latin typeface="GT Eesti Pro Display Light" pitchFamily="2" charset="0"/>
              </a:rPr>
              <a:t>, </a:t>
            </a:r>
            <a:r>
              <a:rPr lang="ru-RU" sz="3600" dirty="0">
                <a:latin typeface="GT Eesti Pro Display Light" pitchFamily="2" charset="0"/>
              </a:rPr>
              <a:t>если поставить ** перед именем, это имя будет принимать любое количество именованных аргументов. Кортеж/словарь из нескольких переданных аргументов будет доступен под этим именем. Например:</a:t>
            </a:r>
            <a:endParaRPr lang="ru-RU" sz="3600" dirty="0">
              <a:solidFill>
                <a:schemeClr val="tx1"/>
              </a:solidFill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5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" dirty="0"/>
              <a:t>**</a:t>
            </a:r>
            <a:r>
              <a:rPr lang="en" dirty="0" err="1"/>
              <a:t>kwargs</a:t>
            </a:r>
            <a:endParaRPr lang="en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38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DBC3A49-9836-0043-98A6-9A7FAF3F7B89}"/>
              </a:ext>
            </a:extLst>
          </p:cNvPr>
          <p:cNvSpPr/>
          <p:nvPr/>
        </p:nvSpPr>
        <p:spPr>
          <a:xfrm>
            <a:off x="887289" y="1444297"/>
            <a:ext cx="1595877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def </a:t>
            </a:r>
            <a:r>
              <a:rPr lang="en" sz="4000" dirty="0">
                <a:latin typeface="JetBrains Mono" panose="020B0509020102050004" pitchFamily="49" charset="0"/>
              </a:rPr>
              <a:t>intro(**data):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    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print</a:t>
            </a:r>
            <a:r>
              <a:rPr lang="en" sz="4000" dirty="0">
                <a:latin typeface="JetBrains Mono" panose="020B0509020102050004" pitchFamily="49" charset="0"/>
              </a:rPr>
              <a:t>(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\</a:t>
            </a:r>
            <a:r>
              <a:rPr lang="en" sz="4000" dirty="0" err="1">
                <a:solidFill>
                  <a:srgbClr val="000080"/>
                </a:solidFill>
                <a:latin typeface="JetBrains Mono" panose="020B0509020102050004" pitchFamily="49" charset="0"/>
              </a:rPr>
              <a:t>n</a:t>
            </a:r>
            <a:r>
              <a:rPr lang="en" sz="4000" dirty="0" err="1">
                <a:solidFill>
                  <a:srgbClr val="008080"/>
                </a:solidFill>
                <a:latin typeface="JetBrains Mono" panose="020B0509020102050004" pitchFamily="49" charset="0"/>
              </a:rPr>
              <a:t>Data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 type of argument: "</a:t>
            </a:r>
            <a:r>
              <a:rPr lang="en" sz="4000" dirty="0">
                <a:latin typeface="JetBrains Mono" panose="020B0509020102050004" pitchFamily="49" charset="0"/>
              </a:rPr>
              <a:t>,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type</a:t>
            </a:r>
            <a:r>
              <a:rPr lang="en" sz="4000" dirty="0">
                <a:latin typeface="JetBrains Mono" panose="020B0509020102050004" pitchFamily="49" charset="0"/>
              </a:rPr>
              <a:t>(data))</a:t>
            </a:r>
            <a:br>
              <a:rPr lang="en" sz="4000" dirty="0">
                <a:latin typeface="JetBrains Mono" panose="020B0509020102050004" pitchFamily="49" charset="0"/>
              </a:rPr>
            </a:b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    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for </a:t>
            </a:r>
            <a:r>
              <a:rPr lang="en" sz="4000" dirty="0">
                <a:latin typeface="JetBrains Mono" panose="020B0509020102050004" pitchFamily="49" charset="0"/>
              </a:rPr>
              <a:t>key, value 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in </a:t>
            </a:r>
            <a:r>
              <a:rPr lang="en" sz="4000" dirty="0" err="1">
                <a:latin typeface="JetBrains Mono" panose="020B0509020102050004" pitchFamily="49" charset="0"/>
              </a:rPr>
              <a:t>data.items</a:t>
            </a:r>
            <a:r>
              <a:rPr lang="en" sz="4000" dirty="0">
                <a:latin typeface="JetBrains Mono" panose="020B0509020102050004" pitchFamily="49" charset="0"/>
              </a:rPr>
              <a:t>():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        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print</a:t>
            </a:r>
            <a:r>
              <a:rPr lang="en" sz="4000" dirty="0">
                <a:latin typeface="JetBrains Mono" panose="020B0509020102050004" pitchFamily="49" charset="0"/>
              </a:rPr>
              <a:t>(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"{} is {}"</a:t>
            </a:r>
            <a:r>
              <a:rPr lang="en" sz="4000" dirty="0">
                <a:latin typeface="JetBrains Mono" panose="020B0509020102050004" pitchFamily="49" charset="0"/>
              </a:rPr>
              <a:t>.format(key, value))</a:t>
            </a:r>
            <a:br>
              <a:rPr lang="en" sz="4000" dirty="0">
                <a:latin typeface="JetBrains Mono" panose="020B0509020102050004" pitchFamily="49" charset="0"/>
              </a:rPr>
            </a:b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intro(</a:t>
            </a:r>
            <a:r>
              <a:rPr lang="en" sz="4000" dirty="0" err="1">
                <a:solidFill>
                  <a:srgbClr val="660099"/>
                </a:solidFill>
                <a:latin typeface="JetBrains Mono" panose="020B0509020102050004" pitchFamily="49" charset="0"/>
              </a:rPr>
              <a:t>Firstname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"Petr"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 err="1">
                <a:solidFill>
                  <a:srgbClr val="660099"/>
                </a:solidFill>
                <a:latin typeface="JetBrains Mono" panose="020B0509020102050004" pitchFamily="49" charset="0"/>
              </a:rPr>
              <a:t>Lastname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"Ivanov"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Age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00FF"/>
                </a:solidFill>
                <a:latin typeface="JetBrains Mono" panose="020B0509020102050004" pitchFamily="49" charset="0"/>
              </a:rPr>
              <a:t>22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Phone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00FF"/>
                </a:solidFill>
                <a:latin typeface="JetBrains Mono" panose="020B0509020102050004" pitchFamily="49" charset="0"/>
              </a:rPr>
              <a:t>1234567890</a:t>
            </a:r>
            <a:r>
              <a:rPr lang="en" sz="4000" dirty="0">
                <a:latin typeface="JetBrains Mono" panose="020B0509020102050004" pitchFamily="49" charset="0"/>
              </a:rPr>
              <a:t>)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latin typeface="JetBrains Mono" panose="020B0509020102050004" pitchFamily="49" charset="0"/>
              </a:rPr>
              <a:t>intro(</a:t>
            </a:r>
            <a:r>
              <a:rPr lang="en" sz="4000" dirty="0" err="1">
                <a:solidFill>
                  <a:srgbClr val="660099"/>
                </a:solidFill>
                <a:latin typeface="JetBrains Mono" panose="020B0509020102050004" pitchFamily="49" charset="0"/>
              </a:rPr>
              <a:t>Firstname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"Semen"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 err="1">
                <a:solidFill>
                  <a:srgbClr val="660099"/>
                </a:solidFill>
                <a:latin typeface="JetBrains Mono" panose="020B0509020102050004" pitchFamily="49" charset="0"/>
              </a:rPr>
              <a:t>Lastname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"Semenov"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Email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</a:t>
            </a:r>
            <a:r>
              <a:rPr lang="en" sz="4000" dirty="0" err="1">
                <a:solidFill>
                  <a:srgbClr val="008080"/>
                </a:solidFill>
                <a:latin typeface="JetBrains Mono" panose="020B0509020102050004" pitchFamily="49" charset="0"/>
              </a:rPr>
              <a:t>semen@example.com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Country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</a:t>
            </a:r>
            <a:r>
              <a:rPr lang="en" sz="4000" dirty="0" err="1">
                <a:solidFill>
                  <a:srgbClr val="008080"/>
                </a:solidFill>
                <a:latin typeface="JetBrains Mono" panose="020B0509020102050004" pitchFamily="49" charset="0"/>
              </a:rPr>
              <a:t>Pussia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"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Age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00FF"/>
                </a:solidFill>
                <a:latin typeface="JetBrains Mono" panose="020B0509020102050004" pitchFamily="49" charset="0"/>
              </a:rPr>
              <a:t>25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>
                <a:solidFill>
                  <a:srgbClr val="660099"/>
                </a:solidFill>
                <a:latin typeface="JetBrains Mono" panose="020B0509020102050004" pitchFamily="49" charset="0"/>
              </a:rPr>
              <a:t>Phone</a:t>
            </a:r>
            <a:r>
              <a:rPr lang="en" sz="4000" dirty="0">
                <a:latin typeface="JetBrains Mono" panose="020B0509020102050004" pitchFamily="49" charset="0"/>
              </a:rPr>
              <a:t>=</a:t>
            </a:r>
            <a:r>
              <a:rPr lang="en" sz="4000" dirty="0">
                <a:solidFill>
                  <a:srgbClr val="0000FF"/>
                </a:solidFill>
                <a:latin typeface="JetBrains Mono" panose="020B0509020102050004" pitchFamily="49" charset="0"/>
              </a:rPr>
              <a:t>9876543210</a:t>
            </a:r>
            <a:r>
              <a:rPr lang="en" sz="4000" dirty="0">
                <a:latin typeface="JetBrains Mono" panose="020B0509020102050004" pitchFamily="49" charset="0"/>
              </a:rPr>
              <a:t>)</a:t>
            </a:r>
            <a:endParaRPr lang="ru-RU" sz="40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3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en-US" dirty="0"/>
              <a:t>Map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39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134DC7-4DD0-8145-B118-2979E884E241}"/>
              </a:ext>
            </a:extLst>
          </p:cNvPr>
          <p:cNvSpPr/>
          <p:nvPr/>
        </p:nvSpPr>
        <p:spPr>
          <a:xfrm>
            <a:off x="1080294" y="1274741"/>
            <a:ext cx="1467581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GT Eesti Pro Display Light" pitchFamily="2" charset="0"/>
              </a:rPr>
              <a:t>Принимает функцию и набор данных. </a:t>
            </a:r>
            <a:endParaRPr lang="en-US" sz="3200" dirty="0">
              <a:latin typeface="GT Eesti Pro Display Light" pitchFamily="2" charset="0"/>
            </a:endParaRPr>
          </a:p>
          <a:p>
            <a:r>
              <a:rPr lang="ru-RU" sz="3200" dirty="0">
                <a:latin typeface="GT Eesti Pro Display Light" pitchFamily="2" charset="0"/>
              </a:rPr>
              <a:t>Создаёт новую коллекцию, выполняет функцию на каждой позиции данных и </a:t>
            </a:r>
            <a:endParaRPr lang="en-US" sz="3200" dirty="0">
              <a:latin typeface="GT Eesti Pro Display Light" pitchFamily="2" charset="0"/>
            </a:endParaRPr>
          </a:p>
          <a:p>
            <a:r>
              <a:rPr lang="ru-RU" sz="3200" dirty="0">
                <a:latin typeface="GT Eesti Pro Display Light" pitchFamily="2" charset="0"/>
              </a:rPr>
              <a:t>добавляет возвращаемое значение в новую коллекцию. </a:t>
            </a:r>
            <a:endParaRPr lang="en-US" sz="3200" dirty="0">
              <a:latin typeface="GT Eesti Pro Display Light" pitchFamily="2" charset="0"/>
            </a:endParaRPr>
          </a:p>
          <a:p>
            <a:r>
              <a:rPr lang="ru-RU" sz="3200" dirty="0">
                <a:latin typeface="GT Eesti Pro Display Light" pitchFamily="2" charset="0"/>
              </a:rPr>
              <a:t>Возвращает новую коллекцию.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41EFD6-3D0C-D649-B060-93C17085BA8E}"/>
              </a:ext>
            </a:extLst>
          </p:cNvPr>
          <p:cNvSpPr/>
          <p:nvPr/>
        </p:nvSpPr>
        <p:spPr>
          <a:xfrm>
            <a:off x="1643429" y="3460514"/>
            <a:ext cx="14613364" cy="368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4000" dirty="0" err="1">
                <a:latin typeface="JetBrains Mono" panose="020B0509020102050004" pitchFamily="49" charset="0"/>
              </a:rPr>
              <a:t>main_data</a:t>
            </a:r>
            <a:r>
              <a:rPr lang="en" sz="4000" dirty="0">
                <a:latin typeface="JetBrains Mono" panose="020B0509020102050004" pitchFamily="49" charset="0"/>
              </a:rPr>
              <a:t> = [</a:t>
            </a:r>
            <a:r>
              <a:rPr lang="en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'</a:t>
            </a:r>
            <a:r>
              <a:rPr lang="ru-RU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Маша'</a:t>
            </a:r>
            <a:r>
              <a:rPr lang="ru-RU" sz="4000" dirty="0">
                <a:latin typeface="JetBrains Mono" panose="020B0509020102050004" pitchFamily="49" charset="0"/>
              </a:rPr>
              <a:t>, </a:t>
            </a:r>
            <a:r>
              <a:rPr lang="ru-RU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'Ян'</a:t>
            </a:r>
            <a:r>
              <a:rPr lang="ru-RU" sz="4000" dirty="0">
                <a:latin typeface="JetBrains Mono" panose="020B0509020102050004" pitchFamily="49" charset="0"/>
              </a:rPr>
              <a:t>, </a:t>
            </a:r>
            <a:r>
              <a:rPr lang="ru-RU" sz="4000" dirty="0">
                <a:solidFill>
                  <a:srgbClr val="008080"/>
                </a:solidFill>
                <a:latin typeface="JetBrains Mono" panose="020B0509020102050004" pitchFamily="49" charset="0"/>
              </a:rPr>
              <a:t>'Вася'</a:t>
            </a:r>
            <a:r>
              <a:rPr lang="ru-RU" sz="4000" dirty="0">
                <a:latin typeface="JetBrains Mono" panose="020B0509020102050004" pitchFamily="49" charset="0"/>
              </a:rPr>
              <a:t>]</a:t>
            </a:r>
            <a:br>
              <a:rPr lang="ru-RU" sz="4000" dirty="0">
                <a:latin typeface="JetBrains Mono" panose="020B0509020102050004" pitchFamily="49" charset="0"/>
              </a:rPr>
            </a:br>
            <a:r>
              <a:rPr lang="en" sz="4000" dirty="0" err="1">
                <a:latin typeface="JetBrains Mono" panose="020B0509020102050004" pitchFamily="49" charset="0"/>
              </a:rPr>
              <a:t>name_lengths</a:t>
            </a:r>
            <a:r>
              <a:rPr lang="en" sz="4000" dirty="0">
                <a:latin typeface="JetBrains Mono" panose="020B0509020102050004" pitchFamily="49" charset="0"/>
              </a:rPr>
              <a:t> = 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map</a:t>
            </a:r>
            <a:r>
              <a:rPr lang="en" sz="4000" dirty="0">
                <a:latin typeface="JetBrains Mono" panose="020B0509020102050004" pitchFamily="49" charset="0"/>
              </a:rPr>
              <a:t>(</a:t>
            </a:r>
            <a:r>
              <a:rPr lang="en" sz="4000" dirty="0" err="1">
                <a:solidFill>
                  <a:srgbClr val="000080"/>
                </a:solidFill>
                <a:latin typeface="JetBrains Mono" panose="020B0509020102050004" pitchFamily="49" charset="0"/>
              </a:rPr>
              <a:t>len</a:t>
            </a:r>
            <a:r>
              <a:rPr lang="en" sz="4000" dirty="0">
                <a:latin typeface="JetBrains Mono" panose="020B0509020102050004" pitchFamily="49" charset="0"/>
              </a:rPr>
              <a:t>, </a:t>
            </a:r>
            <a:r>
              <a:rPr lang="en" sz="4000" dirty="0" err="1">
                <a:latin typeface="JetBrains Mono" panose="020B0509020102050004" pitchFamily="49" charset="0"/>
              </a:rPr>
              <a:t>main_data</a:t>
            </a:r>
            <a:r>
              <a:rPr lang="en" sz="4000" dirty="0">
                <a:latin typeface="JetBrains Mono" panose="020B0509020102050004" pitchFamily="49" charset="0"/>
              </a:rPr>
              <a:t>)</a:t>
            </a:r>
            <a:br>
              <a:rPr lang="en" sz="4000" dirty="0">
                <a:latin typeface="JetBrains Mono" panose="020B0509020102050004" pitchFamily="49" charset="0"/>
              </a:rPr>
            </a:b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print</a:t>
            </a:r>
            <a:r>
              <a:rPr lang="en" sz="4000" dirty="0">
                <a:latin typeface="JetBrains Mono" panose="020B0509020102050004" pitchFamily="49" charset="0"/>
              </a:rPr>
              <a:t>(</a:t>
            </a:r>
            <a:r>
              <a:rPr lang="en" sz="4000" dirty="0">
                <a:solidFill>
                  <a:srgbClr val="000080"/>
                </a:solidFill>
                <a:latin typeface="JetBrains Mono" panose="020B0509020102050004" pitchFamily="49" charset="0"/>
              </a:rPr>
              <a:t>list</a:t>
            </a:r>
            <a:r>
              <a:rPr lang="en" sz="4000" dirty="0">
                <a:latin typeface="JetBrains Mono" panose="020B0509020102050004" pitchFamily="49" charset="0"/>
              </a:rPr>
              <a:t>(</a:t>
            </a:r>
            <a:r>
              <a:rPr lang="en" sz="4000" dirty="0" err="1">
                <a:latin typeface="JetBrains Mono" panose="020B0509020102050004" pitchFamily="49" charset="0"/>
              </a:rPr>
              <a:t>name_lengths</a:t>
            </a:r>
            <a:r>
              <a:rPr lang="en" sz="4000" dirty="0">
                <a:latin typeface="JetBrains Mono" panose="020B0509020102050004" pitchFamily="49" charset="0"/>
              </a:rPr>
              <a:t>))</a:t>
            </a:r>
            <a:br>
              <a:rPr lang="en" sz="4000" dirty="0">
                <a:latin typeface="JetBrains Mono" panose="020B0509020102050004" pitchFamily="49" charset="0"/>
              </a:rPr>
            </a:br>
            <a:endParaRPr lang="ru-RU" sz="4000" dirty="0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0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Начнем с цитаты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4" y="1297360"/>
            <a:ext cx="14862731" cy="6490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T Eesti Pro Display Light" pitchFamily="2" charset="0"/>
              </a:rPr>
              <a:t> “</a:t>
            </a:r>
            <a:r>
              <a:rPr lang="ru-RU" sz="2800" dirty="0">
                <a:latin typeface="GT Eesti Pro Display Light" pitchFamily="2" charset="0"/>
              </a:rPr>
              <a:t>Когда я размышляю о функциональных языках программирования, я в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основном думаю о языках с невероятно мощным компилятором, таким как у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T Eesti Pro Display Light" pitchFamily="2" charset="0"/>
              </a:rPr>
              <a:t>HASKELL</a:t>
            </a:r>
            <a:r>
              <a:rPr lang="ru-RU" sz="2800" dirty="0">
                <a:latin typeface="GT Eesti Pro Display Light" pitchFamily="2" charset="0"/>
              </a:rPr>
              <a:t>. Для таких компиляторов функциональная парадигма очень полезна, так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как предоставляет огромный массив возможностей по трансформации, включая</a:t>
            </a:r>
          </a:p>
          <a:p>
            <a:pPr>
              <a:lnSpc>
                <a:spcPct val="150000"/>
              </a:lnSpc>
            </a:pPr>
            <a:r>
              <a:rPr lang="ru-RU" sz="2800" dirty="0" err="1">
                <a:latin typeface="GT Eesti Pro Display Light" pitchFamily="2" charset="0"/>
              </a:rPr>
              <a:t>параллелизацию</a:t>
            </a:r>
            <a:r>
              <a:rPr lang="ru-RU" sz="2800" dirty="0">
                <a:latin typeface="GT Eesti Pro Display Light" pitchFamily="2" charset="0"/>
              </a:rPr>
              <a:t>. Но компилятор </a:t>
            </a:r>
            <a:r>
              <a:rPr lang="en-US" sz="2800" dirty="0">
                <a:latin typeface="GT Eesti Pro Display Light" pitchFamily="2" charset="0"/>
              </a:rPr>
              <a:t>Python</a:t>
            </a:r>
            <a:r>
              <a:rPr lang="ru-RU" sz="2800" dirty="0">
                <a:latin typeface="GT Eesti Pro Display Light" pitchFamily="2" charset="0"/>
              </a:rPr>
              <a:t> понятия не имеет о том, что означает ваш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код. И это тоже полезно. Поэтому я не считаю, что есть смысл в добавлении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«функциональных» примитивов в </a:t>
            </a:r>
            <a:r>
              <a:rPr lang="en-US" sz="2800" dirty="0">
                <a:latin typeface="GT Eesti Pro Display Light" pitchFamily="2" charset="0"/>
              </a:rPr>
              <a:t>Python</a:t>
            </a:r>
            <a:r>
              <a:rPr lang="ru-RU" sz="2800" dirty="0">
                <a:latin typeface="GT Eesti Pro Display Light" pitchFamily="2" charset="0"/>
              </a:rPr>
              <a:t>, потому что причины, по которым эти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примитивы хорошо показали себя в функциональных языках, не подходят к языку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T Eesti Pro Display Light" pitchFamily="2" charset="0"/>
              </a:rPr>
              <a:t>Python</a:t>
            </a:r>
            <a:r>
              <a:rPr lang="ru-RU" sz="2800" dirty="0">
                <a:latin typeface="GT Eesti Pro Display Light" pitchFamily="2" charset="0"/>
              </a:rPr>
              <a:t>. А ещё код из-за них становится крайне нечитабельным для людей не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GT Eesti Pro Display Light" pitchFamily="2" charset="0"/>
              </a:rPr>
              <a:t>привыкших к функциональным языкам (а таких большинство среди</a:t>
            </a:r>
            <a:r>
              <a:rPr lang="en-US" sz="2800" dirty="0">
                <a:latin typeface="GT Eesti Pro Display Light" pitchFamily="2" charset="0"/>
              </a:rPr>
              <a:t> </a:t>
            </a:r>
            <a:r>
              <a:rPr lang="ru-RU" sz="2800" dirty="0">
                <a:latin typeface="GT Eesti Pro Display Light" pitchFamily="2" charset="0"/>
              </a:rPr>
              <a:t>программистов)</a:t>
            </a:r>
            <a:r>
              <a:rPr lang="en-US" sz="2800" dirty="0">
                <a:latin typeface="GT Eesti Pro Display Light" pitchFamily="2" charset="0"/>
              </a:rPr>
              <a:t>»</a:t>
            </a:r>
            <a:endParaRPr lang="ru-RU" sz="2800" dirty="0">
              <a:solidFill>
                <a:schemeClr val="tx1"/>
              </a:solidFill>
              <a:latin typeface="GT Eesti Pro Display Light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1F944D-0701-D645-A0E9-6EEC6C02957D}"/>
              </a:ext>
            </a:extLst>
          </p:cNvPr>
          <p:cNvSpPr/>
          <p:nvPr/>
        </p:nvSpPr>
        <p:spPr>
          <a:xfrm>
            <a:off x="12043965" y="8676473"/>
            <a:ext cx="3145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Гвидо </a:t>
            </a:r>
            <a:r>
              <a:rPr lang="ru-RU" sz="2400" b="1" i="1" dirty="0" err="1">
                <a:solidFill>
                  <a:srgbClr val="333333"/>
                </a:solidFill>
                <a:latin typeface="Georgia" panose="02040502050405020303" pitchFamily="18" charset="0"/>
              </a:rPr>
              <a:t>ван</a:t>
            </a:r>
            <a:r>
              <a:rPr lang="ru-RU" sz="2400" b="1" i="1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u-RU" sz="2400" b="1" i="1" dirty="0" err="1">
                <a:solidFill>
                  <a:srgbClr val="333333"/>
                </a:solidFill>
                <a:latin typeface="Georgia" panose="02040502050405020303" pitchFamily="18" charset="0"/>
              </a:rPr>
              <a:t>Россум</a:t>
            </a:r>
            <a:endParaRPr lang="ru-RU" sz="2400" b="1" i="1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12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ru-RU" dirty="0"/>
              <a:t> </a:t>
            </a:r>
            <a:r>
              <a:rPr lang="en-US" dirty="0"/>
              <a:t>Filter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40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01B8F8-D921-904D-9BC8-D470E5FDE936}"/>
              </a:ext>
            </a:extLst>
          </p:cNvPr>
          <p:cNvSpPr/>
          <p:nvPr/>
        </p:nvSpPr>
        <p:spPr>
          <a:xfrm>
            <a:off x="1080294" y="1413075"/>
            <a:ext cx="15781583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В языке программирования 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Python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есть встроенная функция 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filter(),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которая принимает два параметра и возвращает объект-итератор. Первый аргумент этой функции - какая-либо другая функция, а второй - последовательность (строки, списки и кортежи), итератор или объект, поддерживающий итерацию.</a:t>
            </a:r>
          </a:p>
          <a:p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Функция 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filter()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возвращает итератор, состоящий из тех элементов последовательности, для которых переданная в качестве первого аргумента функция вернула истину (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true)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или ее аналог (не ноль, не пустую строку, не 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None).</a:t>
            </a:r>
          </a:p>
          <a:p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В примере ниже создается функция </a:t>
            </a:r>
            <a:r>
              <a:rPr lang="en" sz="3600" dirty="0" err="1">
                <a:solidFill>
                  <a:srgbClr val="363636"/>
                </a:solidFill>
                <a:latin typeface="GT Eesti Pro Display Light" pitchFamily="2" charset="0"/>
              </a:rPr>
              <a:t>func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(),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которая возвращает 1, если ей передан аргумент больше нуля, и 0 во всех остальных случаях. Когда эту функцию применяют для списка 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a, </a:t>
            </a:r>
            <a:r>
              <a:rPr lang="ru-RU" sz="3600" dirty="0">
                <a:solidFill>
                  <a:srgbClr val="363636"/>
                </a:solidFill>
                <a:latin typeface="GT Eesti Pro Display Light" pitchFamily="2" charset="0"/>
              </a:rPr>
              <a:t>то получается объект-итератор из положительных элементов </a:t>
            </a:r>
            <a:r>
              <a:rPr lang="en" sz="3600" dirty="0">
                <a:solidFill>
                  <a:srgbClr val="363636"/>
                </a:solidFill>
                <a:latin typeface="GT Eesti Pro Display Light" pitchFamily="2" charset="0"/>
              </a:rPr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969704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94" y="481016"/>
            <a:ext cx="15176499" cy="1135062"/>
          </a:xfrm>
        </p:spPr>
        <p:txBody>
          <a:bodyPr/>
          <a:lstStyle/>
          <a:p>
            <a:pPr algn="ctr"/>
            <a:r>
              <a:rPr lang="ru-RU" dirty="0"/>
              <a:t> Забавные истории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41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21DE8D-BD6A-AF45-A2B8-4AEBCA609BB3}"/>
              </a:ext>
            </a:extLst>
          </p:cNvPr>
          <p:cNvSpPr/>
          <p:nvPr/>
        </p:nvSpPr>
        <p:spPr>
          <a:xfrm>
            <a:off x="1590675" y="3844954"/>
            <a:ext cx="151764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latin typeface="JetBrains Mono" panose="020B0509020102050004" pitchFamily="49" charset="0"/>
              <a:hlinkClick r:id="rId2"/>
            </a:endParaRPr>
          </a:p>
          <a:p>
            <a:endParaRPr lang="ru-RU" sz="3200" dirty="0">
              <a:latin typeface="JetBrains Mono" panose="020B0509020102050004" pitchFamily="49" charset="0"/>
              <a:hlinkClick r:id="rId2"/>
            </a:endParaRPr>
          </a:p>
          <a:p>
            <a:r>
              <a:rPr lang="en" sz="3200" dirty="0">
                <a:latin typeface="JetBrains Mono" panose="020B0509020102050004" pitchFamily="49" charset="0"/>
                <a:hlinkClick r:id="rId2"/>
              </a:rPr>
              <a:t>https://www.academia.edu/29612806/%D0%93%D0%B2%D0%B8%D0%B4%D0%BE_%D0%B2%D0%B0%D0%BD_%D0%A0%D0%BE%D1%81%D1%81%D1%83%D0%BC</a:t>
            </a:r>
            <a:endParaRPr lang="ru-RU" sz="3200" dirty="0">
              <a:latin typeface="JetBrains Mono" panose="020B050902010205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B830D-AD34-994B-9B2D-6AFD318DF26C}"/>
              </a:ext>
            </a:extLst>
          </p:cNvPr>
          <p:cNvSpPr txBox="1"/>
          <p:nvPr/>
        </p:nvSpPr>
        <p:spPr>
          <a:xfrm>
            <a:off x="1765676" y="1579202"/>
            <a:ext cx="14826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GT Eesti Pro Display Light" pitchFamily="2" charset="0"/>
              </a:rPr>
              <a:t>Почитать немного про биографию Гвидо </a:t>
            </a:r>
            <a:r>
              <a:rPr lang="ru-RU" sz="3600" dirty="0" err="1">
                <a:latin typeface="GT Eesti Pro Display Light" pitchFamily="2" charset="0"/>
              </a:rPr>
              <a:t>ван</a:t>
            </a:r>
            <a:r>
              <a:rPr lang="ru-RU" sz="3600" dirty="0">
                <a:latin typeface="GT Eesti Pro Display Light" pitchFamily="2" charset="0"/>
              </a:rPr>
              <a:t> </a:t>
            </a:r>
            <a:r>
              <a:rPr lang="ru-RU" sz="3600" dirty="0" err="1">
                <a:latin typeface="GT Eesti Pro Display Light" pitchFamily="2" charset="0"/>
              </a:rPr>
              <a:t>Россума</a:t>
            </a:r>
            <a:r>
              <a:rPr lang="ru-RU" sz="3600" dirty="0">
                <a:latin typeface="GT Eesti Pro Display Light" pitchFamily="2" charset="0"/>
              </a:rPr>
              <a:t> и его суждения</a:t>
            </a:r>
          </a:p>
          <a:p>
            <a:r>
              <a:rPr lang="ru-RU" sz="3600" dirty="0">
                <a:latin typeface="GT Eesti Pro Display Light" pitchFamily="2" charset="0"/>
              </a:rPr>
              <a:t> о </a:t>
            </a:r>
            <a:r>
              <a:rPr lang="en-US" sz="3600" dirty="0">
                <a:latin typeface="GT Eesti Pro Display Light" pitchFamily="2" charset="0"/>
              </a:rPr>
              <a:t>Python </a:t>
            </a:r>
            <a:r>
              <a:rPr lang="ru-RU" sz="3600" dirty="0">
                <a:latin typeface="GT Eesti Pro Display Light" pitchFamily="2" charset="0"/>
              </a:rPr>
              <a:t>можно по следующей ссылке:</a:t>
            </a:r>
          </a:p>
        </p:txBody>
      </p:sp>
    </p:spTree>
    <p:extLst>
      <p:ext uri="{BB962C8B-B14F-4D97-AF65-F5344CB8AC3E}">
        <p14:creationId xmlns:p14="http://schemas.microsoft.com/office/powerpoint/2010/main" val="282454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7404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Всего в программировании выделяют две крупные парадигмы программирования: </a:t>
            </a:r>
            <a:r>
              <a:rPr lang="ru-RU" sz="3200" b="1" dirty="0">
                <a:latin typeface="GT Eesti Pro Display Light" pitchFamily="2" charset="0"/>
              </a:rPr>
              <a:t>императивная</a:t>
            </a:r>
            <a:r>
              <a:rPr lang="ru-RU" sz="3200" dirty="0">
                <a:latin typeface="GT Eesti Pro Display Light" pitchFamily="2" charset="0"/>
              </a:rPr>
              <a:t> и </a:t>
            </a:r>
            <a:r>
              <a:rPr lang="ru-RU" sz="3200" b="1" dirty="0">
                <a:latin typeface="GT Eesti Pro Display Light" pitchFamily="2" charset="0"/>
              </a:rPr>
              <a:t>декларативная</a:t>
            </a:r>
            <a:r>
              <a:rPr lang="ru-RU" sz="3200" dirty="0">
                <a:latin typeface="GT Eesti Pro Display Light" pitchFamily="2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ru-RU" sz="3200" b="1" dirty="0">
                <a:latin typeface="GT Eesti Pro Display Light" pitchFamily="2" charset="0"/>
              </a:rPr>
              <a:t>Императивное</a:t>
            </a:r>
            <a:r>
              <a:rPr lang="ru-RU" sz="3200" dirty="0">
                <a:latin typeface="GT Eesti Pro Display Light" pitchFamily="2" charset="0"/>
              </a:rPr>
              <a:t> программирование предполагает ответ на вопрос “Как?”. В рамках этой парадигмы вы задаете последовательность действий, которые нужно выполнить, для того чтобы получить результат. Результат выполнения сохраняется в ячейках памяти, к которым можно обратиться в последствии. </a:t>
            </a:r>
          </a:p>
          <a:p>
            <a:pPr fontAlgn="base">
              <a:lnSpc>
                <a:spcPct val="150000"/>
              </a:lnSpc>
            </a:pPr>
            <a:r>
              <a:rPr lang="ru-RU" sz="3200" b="1" dirty="0">
                <a:latin typeface="GT Eesti Pro Display Light" pitchFamily="2" charset="0"/>
              </a:rPr>
              <a:t>Декларативное</a:t>
            </a:r>
            <a:r>
              <a:rPr lang="ru-RU" sz="3200" dirty="0">
                <a:latin typeface="GT Eesti Pro Display Light" pitchFamily="2" charset="0"/>
              </a:rPr>
              <a:t> программирование предполагает ответ на вопрос “Что?”. Здесь вы описываете задачу, даете спецификацию, говорите, что вы хотите получить в результате выполнения программы, но не определяете, как этот ответ будет получен.</a:t>
            </a:r>
          </a:p>
        </p:txBody>
      </p:sp>
    </p:spTree>
    <p:extLst>
      <p:ext uri="{BB962C8B-B14F-4D97-AF65-F5344CB8AC3E}">
        <p14:creationId xmlns:p14="http://schemas.microsoft.com/office/powerpoint/2010/main" val="286268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416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600" dirty="0">
                <a:latin typeface="GT Eesti Pro Display Light" pitchFamily="2" charset="0"/>
              </a:rPr>
              <a:t>В коммерческом программировании наибольшее распространение получили </a:t>
            </a:r>
            <a:r>
              <a:rPr lang="ru-RU" sz="3600" b="1" dirty="0">
                <a:latin typeface="GT Eesti Pro Display Light" pitchFamily="2" charset="0"/>
              </a:rPr>
              <a:t>структурное</a:t>
            </a:r>
            <a:r>
              <a:rPr lang="ru-RU" sz="3600" dirty="0">
                <a:latin typeface="GT Eesti Pro Display Light" pitchFamily="2" charset="0"/>
              </a:rPr>
              <a:t> и </a:t>
            </a:r>
            <a:r>
              <a:rPr lang="ru-RU" sz="3600" b="1" dirty="0">
                <a:latin typeface="GT Eesti Pro Display Light" pitchFamily="2" charset="0"/>
              </a:rPr>
              <a:t>объектно-ориентированное </a:t>
            </a:r>
            <a:r>
              <a:rPr lang="ru-RU" sz="3600" dirty="0">
                <a:latin typeface="GT Eesti Pro Display Light" pitchFamily="2" charset="0"/>
              </a:rPr>
              <a:t>программирование из группы “императивное программирование” и </a:t>
            </a:r>
            <a:r>
              <a:rPr lang="ru-RU" sz="3600" b="1" dirty="0">
                <a:latin typeface="GT Eesti Pro Display Light" pitchFamily="2" charset="0"/>
              </a:rPr>
              <a:t>функциональное</a:t>
            </a:r>
            <a:r>
              <a:rPr lang="ru-RU" sz="3600" dirty="0">
                <a:latin typeface="GT Eesti Pro Display Light" pitchFamily="2" charset="0"/>
              </a:rPr>
              <a:t> программирование из группы “декларативное программирование”.</a:t>
            </a:r>
          </a:p>
        </p:txBody>
      </p:sp>
    </p:spTree>
    <p:extLst>
      <p:ext uri="{BB962C8B-B14F-4D97-AF65-F5344CB8AC3E}">
        <p14:creationId xmlns:p14="http://schemas.microsoft.com/office/powerpoint/2010/main" val="30480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592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В рамках структурного подхода к программированию основное внимание сосредоточено на декомпозиции – разбиении программы/задачи на отдельные блоки / подзадачи. Разработка ведётся пошагово, методом “сверху вниз”. Наиболее распространенным языком, который предполагает использование структурного подхода к программирования является язык </a:t>
            </a:r>
            <a:r>
              <a:rPr lang="en" sz="3200" dirty="0">
                <a:latin typeface="GT Eesti Pro Display Light" pitchFamily="2" charset="0"/>
              </a:rPr>
              <a:t>C</a:t>
            </a:r>
            <a:r>
              <a:rPr lang="ru-RU" sz="3200" dirty="0">
                <a:latin typeface="GT Eesti Pro Display Light" pitchFamily="2" charset="0"/>
              </a:rPr>
              <a:t> ( и его </a:t>
            </a:r>
            <a:r>
              <a:rPr lang="ru-RU" sz="3200" dirty="0" err="1">
                <a:latin typeface="GT Eesti Pro Display Light" pitchFamily="2" charset="0"/>
              </a:rPr>
              <a:t>сынуля</a:t>
            </a:r>
            <a:r>
              <a:rPr lang="ru-RU" sz="3200" dirty="0">
                <a:latin typeface="GT Eesti Pro Display Light" pitchFamily="2" charset="0"/>
              </a:rPr>
              <a:t> </a:t>
            </a:r>
            <a:r>
              <a:rPr lang="en-US" sz="3200" dirty="0">
                <a:latin typeface="GT Eesti Pro Display Light" pitchFamily="2" charset="0"/>
              </a:rPr>
              <a:t>Golang)</a:t>
            </a:r>
            <a:r>
              <a:rPr lang="en" sz="3200" dirty="0">
                <a:latin typeface="GT Eesti Pro Display Light" pitchFamily="2" charset="0"/>
              </a:rPr>
              <a:t>, </a:t>
            </a:r>
            <a:r>
              <a:rPr lang="ru-RU" sz="3200" dirty="0">
                <a:latin typeface="GT Eesti Pro Display Light" pitchFamily="2" charset="0"/>
              </a:rPr>
              <a:t>в нем,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как правило, основными строительными блоками являются функции или отдельные структуры данных, широко используются циклы.</a:t>
            </a:r>
          </a:p>
        </p:txBody>
      </p:sp>
    </p:spTree>
    <p:extLst>
      <p:ext uri="{BB962C8B-B14F-4D97-AF65-F5344CB8AC3E}">
        <p14:creationId xmlns:p14="http://schemas.microsoft.com/office/powerpoint/2010/main" val="3389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38726-7B4C-A246-9DC6-4456C6E1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93" y="399999"/>
            <a:ext cx="6976513" cy="89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5A7AC-34F3-5C42-9460-C9B62095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 Light" pitchFamily="2" charset="0"/>
              </a:rPr>
              <a:t>Основные парадигмы программирования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A1DD4B-D11B-164D-BB0C-68FB306A9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CC3CE3-66E7-7149-853A-93E22987A64A}"/>
              </a:ext>
            </a:extLst>
          </p:cNvPr>
          <p:cNvSpPr/>
          <p:nvPr/>
        </p:nvSpPr>
        <p:spPr>
          <a:xfrm>
            <a:off x="1400893" y="1709737"/>
            <a:ext cx="14862731" cy="6665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3200" dirty="0">
                <a:latin typeface="GT Eesti Pro Display Light" pitchFamily="2" charset="0"/>
              </a:rPr>
              <a:t>В рамках объектно-ориентированного (</a:t>
            </a:r>
            <a:r>
              <a:rPr lang="ru-RU" sz="3200" b="1" dirty="0">
                <a:latin typeface="GT Eesti Pro Display Light" pitchFamily="2" charset="0"/>
              </a:rPr>
              <a:t>ООП</a:t>
            </a:r>
            <a:r>
              <a:rPr lang="ru-RU" sz="3200" dirty="0">
                <a:latin typeface="GT Eesti Pro Display Light" pitchFamily="2" charset="0"/>
              </a:rPr>
              <a:t>) подхода программа представляется в виде совокупности объектов, каждый из которых является экземпляром определенного класса, и классы могут образовывать иерархию наследования. ООП базируется на следующих принципах</a:t>
            </a:r>
            <a:r>
              <a:rPr lang="en-US" sz="3200" dirty="0">
                <a:latin typeface="GT Eesti Pro Display Light" pitchFamily="2" charset="0"/>
              </a:rPr>
              <a:t> </a:t>
            </a:r>
            <a:r>
              <a:rPr lang="ru-RU" sz="3200" dirty="0">
                <a:latin typeface="GT Eesti Pro Display Light" pitchFamily="2" charset="0"/>
              </a:rPr>
              <a:t>(столпах): инкапсуляция, наследование, полиморфизм, абстракция. В качестве примера классов, в которых ООП парадигма развита особенно сильно, приводят </a:t>
            </a:r>
            <a:r>
              <a:rPr lang="en" sz="3200" dirty="0">
                <a:latin typeface="GT Eesti Pro Display Light" pitchFamily="2" charset="0"/>
              </a:rPr>
              <a:t>C#,  Java</a:t>
            </a:r>
            <a:r>
              <a:rPr lang="ru-RU" sz="3200" dirty="0">
                <a:latin typeface="GT Eesti Pro Display Light" pitchFamily="2" charset="0"/>
              </a:rPr>
              <a:t> и С++</a:t>
            </a:r>
            <a:r>
              <a:rPr lang="en-US" sz="3200" dirty="0">
                <a:latin typeface="GT Eesti Pro Display Light" pitchFamily="2" charset="0"/>
              </a:rPr>
              <a:t>. </a:t>
            </a:r>
            <a:r>
              <a:rPr lang="ru-RU" sz="3200" dirty="0">
                <a:latin typeface="GT Eesti Pro Display Light" pitchFamily="2" charset="0"/>
              </a:rPr>
              <a:t>В </a:t>
            </a:r>
            <a:r>
              <a:rPr lang="en-US" sz="3200" dirty="0">
                <a:latin typeface="GT Eesti Pro Display Light" pitchFamily="2" charset="0"/>
              </a:rPr>
              <a:t>Python </a:t>
            </a:r>
            <a:r>
              <a:rPr lang="ru-RU" sz="3200" dirty="0">
                <a:latin typeface="GT Eesti Pro Display Light" pitchFamily="2" charset="0"/>
              </a:rPr>
              <a:t>ООП парадигма тоже развита достаточно сильно, но часто подпадает под огонь критики и все-таки часть стандартных ООП практик в </a:t>
            </a:r>
            <a:r>
              <a:rPr lang="en-US" sz="3200" dirty="0">
                <a:latin typeface="GT Eesti Pro Display Light" pitchFamily="2" charset="0"/>
              </a:rPr>
              <a:t>Python </a:t>
            </a:r>
            <a:r>
              <a:rPr lang="ru-RU" sz="3200" dirty="0">
                <a:latin typeface="GT Eesti Pro Display Light" pitchFamily="2" charset="0"/>
              </a:rPr>
              <a:t>не реализовано. </a:t>
            </a:r>
          </a:p>
        </p:txBody>
      </p:sp>
    </p:spTree>
    <p:extLst>
      <p:ext uri="{BB962C8B-B14F-4D97-AF65-F5344CB8AC3E}">
        <p14:creationId xmlns:p14="http://schemas.microsoft.com/office/powerpoint/2010/main" val="3394599974"/>
      </p:ext>
    </p:extLst>
  </p:cSld>
  <p:clrMapOvr>
    <a:masterClrMapping/>
  </p:clrMapOvr>
</p:sld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2552</Words>
  <Application>Microsoft Macintosh PowerPoint</Application>
  <PresentationFormat>Произвольный</PresentationFormat>
  <Paragraphs>155</Paragraphs>
  <Slides>41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GT Eesti Pro Display Light</vt:lpstr>
      <vt:lpstr>Calibri</vt:lpstr>
      <vt:lpstr>Arial</vt:lpstr>
      <vt:lpstr>JetBrains Mono</vt:lpstr>
      <vt:lpstr>Georgia</vt:lpstr>
      <vt:lpstr>Мэдисон</vt:lpstr>
      <vt:lpstr>Парадигмы программирования, функциональная парадигма</vt:lpstr>
      <vt:lpstr>Парадигмы программирования</vt:lpstr>
      <vt:lpstr>Парадигмы программирования</vt:lpstr>
      <vt:lpstr>Начнем с цитаты</vt:lpstr>
      <vt:lpstr>Основные парадигмы программирования</vt:lpstr>
      <vt:lpstr>Основные парадигмы программирования</vt:lpstr>
      <vt:lpstr>Основные парадигмы программирования</vt:lpstr>
      <vt:lpstr>Презентация PowerPoint</vt:lpstr>
      <vt:lpstr>Основные парадигмы программирования</vt:lpstr>
      <vt:lpstr>Основные парадигмы программирования</vt:lpstr>
      <vt:lpstr>Основные парадигмы программирования</vt:lpstr>
      <vt:lpstr>Основы функционального программирования</vt:lpstr>
      <vt:lpstr>Основные парадигмы программирования</vt:lpstr>
      <vt:lpstr>Функции в Python</vt:lpstr>
      <vt:lpstr>Области видимости</vt:lpstr>
      <vt:lpstr>Локальные и глобальные области видимости</vt:lpstr>
      <vt:lpstr>Простой вариант</vt:lpstr>
      <vt:lpstr>Работа с global</vt:lpstr>
      <vt:lpstr>Проблема глобальных переменных </vt:lpstr>
      <vt:lpstr>Сборщик мусора Python</vt:lpstr>
      <vt:lpstr>Присвоение функции в качестве переменной</vt:lpstr>
      <vt:lpstr>Рекурсия</vt:lpstr>
      <vt:lpstr>Рекурсия</vt:lpstr>
      <vt:lpstr>Рекурсия</vt:lpstr>
      <vt:lpstr>Хвостовая рекурсия</vt:lpstr>
      <vt:lpstr>Бенчмарки</vt:lpstr>
      <vt:lpstr>Бенчмарки</vt:lpstr>
      <vt:lpstr>Бенчмарки</vt:lpstr>
      <vt:lpstr>Бенчмарки</vt:lpstr>
      <vt:lpstr>Результаты наших бенчмарков</vt:lpstr>
      <vt:lpstr>Лямбда функции</vt:lpstr>
      <vt:lpstr>Лямбда функции</vt:lpstr>
      <vt:lpstr>Лямбда функции</vt:lpstr>
      <vt:lpstr> *args и **kwargs спешат на помощь</vt:lpstr>
      <vt:lpstr> *args</vt:lpstr>
      <vt:lpstr> *args</vt:lpstr>
      <vt:lpstr>**kwargs</vt:lpstr>
      <vt:lpstr>**kwargs</vt:lpstr>
      <vt:lpstr>Map</vt:lpstr>
      <vt:lpstr> Filter</vt:lpstr>
      <vt:lpstr> Забавные истории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creator>пользователь Microsoft Office</dc:creator>
  <cp:lastModifiedBy>Microsoft Office User</cp:lastModifiedBy>
  <cp:revision>213</cp:revision>
  <dcterms:created xsi:type="dcterms:W3CDTF">2018-08-29T11:25:32Z</dcterms:created>
  <dcterms:modified xsi:type="dcterms:W3CDTF">2020-06-07T10:25:18Z</dcterms:modified>
</cp:coreProperties>
</file>